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6"/>
  </p:notesMasterIdLst>
  <p:sldIdLst>
    <p:sldId id="256" r:id="rId2"/>
    <p:sldId id="837" r:id="rId3"/>
    <p:sldId id="276" r:id="rId4"/>
    <p:sldId id="277" r:id="rId5"/>
    <p:sldId id="484" r:id="rId6"/>
    <p:sldId id="485" r:id="rId7"/>
    <p:sldId id="487" r:id="rId8"/>
    <p:sldId id="565" r:id="rId9"/>
    <p:sldId id="767" r:id="rId10"/>
    <p:sldId id="672" r:id="rId11"/>
    <p:sldId id="488" r:id="rId12"/>
    <p:sldId id="489" r:id="rId13"/>
    <p:sldId id="490" r:id="rId14"/>
    <p:sldId id="491" r:id="rId15"/>
    <p:sldId id="492" r:id="rId16"/>
    <p:sldId id="493" r:id="rId17"/>
    <p:sldId id="670" r:id="rId18"/>
    <p:sldId id="675" r:id="rId19"/>
    <p:sldId id="494" r:id="rId20"/>
    <p:sldId id="573" r:id="rId21"/>
    <p:sldId id="495" r:id="rId22"/>
    <p:sldId id="496" r:id="rId23"/>
    <p:sldId id="667" r:id="rId24"/>
    <p:sldId id="668" r:id="rId25"/>
    <p:sldId id="669" r:id="rId26"/>
    <p:sldId id="497" r:id="rId27"/>
    <p:sldId id="854" r:id="rId28"/>
    <p:sldId id="855" r:id="rId29"/>
    <p:sldId id="856" r:id="rId30"/>
    <p:sldId id="673" r:id="rId31"/>
    <p:sldId id="623" r:id="rId32"/>
    <p:sldId id="624" r:id="rId33"/>
    <p:sldId id="625" r:id="rId34"/>
    <p:sldId id="626" r:id="rId35"/>
    <p:sldId id="627" r:id="rId36"/>
    <p:sldId id="498" r:id="rId37"/>
    <p:sldId id="499" r:id="rId38"/>
    <p:sldId id="697" r:id="rId39"/>
    <p:sldId id="699" r:id="rId40"/>
    <p:sldId id="701" r:id="rId41"/>
    <p:sldId id="500" r:id="rId42"/>
    <p:sldId id="501" r:id="rId43"/>
    <p:sldId id="502" r:id="rId44"/>
    <p:sldId id="674" r:id="rId45"/>
    <p:sldId id="695" r:id="rId46"/>
    <p:sldId id="693" r:id="rId47"/>
    <p:sldId id="696" r:id="rId48"/>
    <p:sldId id="784" r:id="rId49"/>
    <p:sldId id="780" r:id="rId50"/>
    <p:sldId id="785" r:id="rId51"/>
    <p:sldId id="781" r:id="rId52"/>
    <p:sldId id="786" r:id="rId53"/>
    <p:sldId id="788" r:id="rId54"/>
    <p:sldId id="257" r:id="rId55"/>
    <p:sldId id="259" r:id="rId56"/>
    <p:sldId id="294" r:id="rId57"/>
    <p:sldId id="260" r:id="rId58"/>
    <p:sldId id="295" r:id="rId59"/>
    <p:sldId id="296" r:id="rId60"/>
    <p:sldId id="297" r:id="rId61"/>
    <p:sldId id="838" r:id="rId62"/>
    <p:sldId id="839" r:id="rId63"/>
    <p:sldId id="840" r:id="rId64"/>
    <p:sldId id="841" r:id="rId65"/>
    <p:sldId id="842" r:id="rId66"/>
    <p:sldId id="843" r:id="rId67"/>
    <p:sldId id="844" r:id="rId68"/>
    <p:sldId id="845" r:id="rId69"/>
    <p:sldId id="846" r:id="rId70"/>
    <p:sldId id="847" r:id="rId71"/>
    <p:sldId id="848" r:id="rId72"/>
    <p:sldId id="849" r:id="rId73"/>
    <p:sldId id="850" r:id="rId74"/>
    <p:sldId id="851" r:id="rId75"/>
    <p:sldId id="852" r:id="rId76"/>
    <p:sldId id="853" r:id="rId77"/>
    <p:sldId id="278" r:id="rId78"/>
    <p:sldId id="298" r:id="rId79"/>
    <p:sldId id="303" r:id="rId80"/>
    <p:sldId id="304" r:id="rId81"/>
    <p:sldId id="305" r:id="rId82"/>
    <p:sldId id="306" r:id="rId83"/>
    <p:sldId id="307" r:id="rId84"/>
    <p:sldId id="280" r:id="rId85"/>
    <p:sldId id="281" r:id="rId86"/>
    <p:sldId id="308" r:id="rId87"/>
    <p:sldId id="282" r:id="rId88"/>
    <p:sldId id="312" r:id="rId89"/>
    <p:sldId id="283" r:id="rId90"/>
    <p:sldId id="266" r:id="rId91"/>
    <p:sldId id="265" r:id="rId92"/>
    <p:sldId id="267" r:id="rId93"/>
    <p:sldId id="268" r:id="rId94"/>
    <p:sldId id="272" r:id="rId95"/>
    <p:sldId id="261" r:id="rId96"/>
    <p:sldId id="264" r:id="rId97"/>
    <p:sldId id="269" r:id="rId98"/>
    <p:sldId id="270" r:id="rId99"/>
    <p:sldId id="766" r:id="rId100"/>
    <p:sldId id="749" r:id="rId101"/>
    <p:sldId id="736" r:id="rId102"/>
    <p:sldId id="750" r:id="rId103"/>
    <p:sldId id="751" r:id="rId104"/>
    <p:sldId id="752" r:id="rId105"/>
    <p:sldId id="753" r:id="rId106"/>
    <p:sldId id="755" r:id="rId107"/>
    <p:sldId id="756" r:id="rId108"/>
    <p:sldId id="758" r:id="rId109"/>
    <p:sldId id="757" r:id="rId110"/>
    <p:sldId id="760" r:id="rId111"/>
    <p:sldId id="759" r:id="rId112"/>
    <p:sldId id="737" r:id="rId113"/>
    <p:sldId id="738" r:id="rId114"/>
    <p:sldId id="739" r:id="rId115"/>
    <p:sldId id="742" r:id="rId116"/>
    <p:sldId id="743" r:id="rId117"/>
    <p:sldId id="744" r:id="rId118"/>
    <p:sldId id="762" r:id="rId119"/>
    <p:sldId id="763" r:id="rId120"/>
    <p:sldId id="764" r:id="rId121"/>
    <p:sldId id="745" r:id="rId122"/>
    <p:sldId id="740" r:id="rId123"/>
    <p:sldId id="746" r:id="rId124"/>
    <p:sldId id="747" r:id="rId125"/>
    <p:sldId id="748" r:id="rId126"/>
    <p:sldId id="741" r:id="rId127"/>
    <p:sldId id="293" r:id="rId128"/>
    <p:sldId id="774" r:id="rId129"/>
    <p:sldId id="789" r:id="rId130"/>
    <p:sldId id="806" r:id="rId131"/>
    <p:sldId id="790" r:id="rId132"/>
    <p:sldId id="805" r:id="rId133"/>
    <p:sldId id="791" r:id="rId134"/>
    <p:sldId id="803" r:id="rId135"/>
    <p:sldId id="671" r:id="rId136"/>
    <p:sldId id="822" r:id="rId137"/>
    <p:sldId id="823" r:id="rId138"/>
    <p:sldId id="824" r:id="rId139"/>
    <p:sldId id="825" r:id="rId140"/>
    <p:sldId id="826" r:id="rId141"/>
    <p:sldId id="816" r:id="rId142"/>
    <p:sldId id="827" r:id="rId143"/>
    <p:sldId id="808" r:id="rId144"/>
    <p:sldId id="820" r:id="rId145"/>
    <p:sldId id="700" r:id="rId146"/>
    <p:sldId id="698" r:id="rId147"/>
    <p:sldId id="809" r:id="rId148"/>
    <p:sldId id="702" r:id="rId149"/>
    <p:sldId id="810" r:id="rId150"/>
    <p:sldId id="703" r:id="rId151"/>
    <p:sldId id="704" r:id="rId152"/>
    <p:sldId id="686" r:id="rId153"/>
    <p:sldId id="688" r:id="rId154"/>
    <p:sldId id="687" r:id="rId155"/>
    <p:sldId id="689" r:id="rId156"/>
    <p:sldId id="811" r:id="rId157"/>
    <p:sldId id="812" r:id="rId158"/>
    <p:sldId id="705" r:id="rId159"/>
    <p:sldId id="813" r:id="rId160"/>
    <p:sldId id="694" r:id="rId161"/>
    <p:sldId id="707" r:id="rId162"/>
    <p:sldId id="814" r:id="rId163"/>
    <p:sldId id="706" r:id="rId164"/>
    <p:sldId id="709" r:id="rId165"/>
    <p:sldId id="708" r:id="rId166"/>
    <p:sldId id="792" r:id="rId167"/>
    <p:sldId id="804" r:id="rId168"/>
    <p:sldId id="793" r:id="rId169"/>
    <p:sldId id="817" r:id="rId170"/>
    <p:sldId id="818" r:id="rId171"/>
    <p:sldId id="794" r:id="rId172"/>
    <p:sldId id="775" r:id="rId173"/>
    <p:sldId id="776" r:id="rId174"/>
    <p:sldId id="797" r:id="rId1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FAA6F-6800-447D-AB77-F9B65D03356D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0753-EDA8-4540-AB01-23DD5083DB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8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">
            <a:extLst>
              <a:ext uri="{FF2B5EF4-FFF2-40B4-BE49-F238E27FC236}">
                <a16:creationId xmlns:a16="http://schemas.microsoft.com/office/drawing/2014/main" xmlns="" id="{E326F01A-A32F-465B-BE74-4D56AD24BF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xmlns="" id="{C408E4E2-4DAD-4527-81C4-40A7CAC11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1">
            <a:extLst>
              <a:ext uri="{FF2B5EF4-FFF2-40B4-BE49-F238E27FC236}">
                <a16:creationId xmlns:a16="http://schemas.microsoft.com/office/drawing/2014/main" xmlns="" id="{0C7F397C-FEE4-4D56-85C5-3D8EE7FC40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xmlns="" id="{09A2A52C-2556-4DC3-9ED9-99DFE35B9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xmlns="" id="{D9D13940-4CA6-4591-94FC-73D4E3692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xmlns="" id="{07E6DD1F-1113-4C49-A541-E78776518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altLang="en-US"/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xmlns="" id="{4CE8C26C-DE16-4A35-9E60-6125019C37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A91E351-61AC-48DF-B26E-4289043359DD}" type="slidenum">
              <a:rPr lang="en-US" altLang="en-US" sz="1200"/>
              <a:pPr algn="r"/>
              <a:t>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00753-EDA8-4540-AB01-23DD5083DB83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32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>
            <a:extLst>
              <a:ext uri="{FF2B5EF4-FFF2-40B4-BE49-F238E27FC236}">
                <a16:creationId xmlns:a16="http://schemas.microsoft.com/office/drawing/2014/main" xmlns="" id="{0376BCE6-15AE-4812-BC83-A0BC4687D27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07/09/2006</a:t>
            </a:r>
          </a:p>
        </p:txBody>
      </p:sp>
      <p:sp>
        <p:nvSpPr>
          <p:cNvPr id="150531" name="Rectangle 7">
            <a:extLst>
              <a:ext uri="{FF2B5EF4-FFF2-40B4-BE49-F238E27FC236}">
                <a16:creationId xmlns:a16="http://schemas.microsoft.com/office/drawing/2014/main" xmlns="" id="{CBEF2025-5493-4D00-BA7C-C573AF2D55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CE707A-73EE-4875-8F55-CD6CAA224ADC}" type="slidenum">
              <a:rPr lang="en-US" altLang="en-US" smtClean="0"/>
              <a:pPr>
                <a:spcBef>
                  <a:spcPct val="0"/>
                </a:spcBef>
              </a:pPr>
              <a:t>127</a:t>
            </a:fld>
            <a:endParaRPr lang="en-US" altLang="en-US"/>
          </a:p>
        </p:txBody>
      </p:sp>
      <p:sp>
        <p:nvSpPr>
          <p:cNvPr id="150532" name="Rectangle 2">
            <a:extLst>
              <a:ext uri="{FF2B5EF4-FFF2-40B4-BE49-F238E27FC236}">
                <a16:creationId xmlns:a16="http://schemas.microsoft.com/office/drawing/2014/main" xmlns="" id="{20CA6D47-2AEA-4262-BB9C-9D70FC634A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3" name="Rectangle 3">
            <a:extLst>
              <a:ext uri="{FF2B5EF4-FFF2-40B4-BE49-F238E27FC236}">
                <a16:creationId xmlns:a16="http://schemas.microsoft.com/office/drawing/2014/main" xmlns="" id="{F52FB269-2076-4BFA-98F8-E6BA4DB33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29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">
            <a:extLst>
              <a:ext uri="{FF2B5EF4-FFF2-40B4-BE49-F238E27FC236}">
                <a16:creationId xmlns:a16="http://schemas.microsoft.com/office/drawing/2014/main" xmlns="" id="{4259DD2C-4BC9-440C-86D1-F3B33108AE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xmlns="" id="{67863AE1-7832-44F2-A99E-853604B15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">
            <a:extLst>
              <a:ext uri="{FF2B5EF4-FFF2-40B4-BE49-F238E27FC236}">
                <a16:creationId xmlns:a16="http://schemas.microsoft.com/office/drawing/2014/main" xmlns="" id="{D6012650-8385-45C1-9395-23B11DCB80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xmlns="" id="{82526E49-09D0-40AD-9511-9452C48D4B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">
            <a:extLst>
              <a:ext uri="{FF2B5EF4-FFF2-40B4-BE49-F238E27FC236}">
                <a16:creationId xmlns:a16="http://schemas.microsoft.com/office/drawing/2014/main" xmlns="" id="{016129A3-1EAF-40C3-8F00-B74C686C56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xmlns="" id="{7C2FFBF1-7DFE-41BD-865D-01C7B3C48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">
            <a:extLst>
              <a:ext uri="{FF2B5EF4-FFF2-40B4-BE49-F238E27FC236}">
                <a16:creationId xmlns:a16="http://schemas.microsoft.com/office/drawing/2014/main" xmlns="" id="{42B1E0A5-0229-4007-9382-33CBD908E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xmlns="" id="{C6D035AC-05BC-4907-8F06-C330D4F97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">
            <a:extLst>
              <a:ext uri="{FF2B5EF4-FFF2-40B4-BE49-F238E27FC236}">
                <a16:creationId xmlns:a16="http://schemas.microsoft.com/office/drawing/2014/main" xmlns="" id="{C6F559AA-2D77-46C7-95BE-1E26A9CD4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xmlns="" id="{D2B9680B-DDAE-4472-B855-DDAEAD598F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1">
            <a:extLst>
              <a:ext uri="{FF2B5EF4-FFF2-40B4-BE49-F238E27FC236}">
                <a16:creationId xmlns:a16="http://schemas.microsoft.com/office/drawing/2014/main" xmlns="" id="{BA9C3CC1-ED4E-4EE5-BB9A-F73089521D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xmlns="" id="{38B8F630-2127-40D1-B6E0-6F6514F46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1">
            <a:extLst>
              <a:ext uri="{FF2B5EF4-FFF2-40B4-BE49-F238E27FC236}">
                <a16:creationId xmlns:a16="http://schemas.microsoft.com/office/drawing/2014/main" xmlns="" id="{F7C768C9-3548-4CEC-A8C1-96B69568F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xmlns="" id="{7D56A9BF-F74B-4C0F-8F91-F79343310A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">
            <a:extLst>
              <a:ext uri="{FF2B5EF4-FFF2-40B4-BE49-F238E27FC236}">
                <a16:creationId xmlns:a16="http://schemas.microsoft.com/office/drawing/2014/main" xmlns="" id="{224DB570-B858-4BA3-BD24-65F330C3CE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xmlns="" id="{9B4432D8-97B0-475F-8B0F-483A47EE9D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CE7C-DC30-4614-A075-21E7ED7B68CD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A669-F8A3-4D02-BDB8-D75F29F3C123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5AD1-7001-4008-AE85-6F5C96C41C51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F48F9-A327-4D8A-B009-F66EA15CFB7D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BCD-D089-455F-946F-9B3FC1FC967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6CBF-3D97-4A62-8C84-D6BF396A280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21EF-064E-4D22-B91E-BA5016D75398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A9BFF-88D7-4D76-BA5B-ABD92A1E03B8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06697-D0FD-40F7-A5FF-1EC7824B5A4A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E0852-360A-431E-B89B-467C36DD1BE0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B8892-AB10-41DF-9435-8B26F9F8C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Calibri-Bold"/>
              </a:rPr>
              <a:t>Unit </a:t>
            </a:r>
            <a:r>
              <a:rPr lang="en-US" sz="3600" b="1" dirty="0" smtClean="0">
                <a:solidFill>
                  <a:srgbClr val="000000"/>
                </a:solidFill>
                <a:latin typeface="Calibri-Bold"/>
              </a:rPr>
              <a:t>3</a:t>
            </a:r>
            <a:r>
              <a:rPr lang="en-US" sz="3600" b="1" dirty="0">
                <a:solidFill>
                  <a:srgbClr val="000000"/>
                </a:solidFill>
                <a:latin typeface="Calibri-Bold"/>
              </a:rPr>
              <a:t/>
            </a:r>
            <a:br>
              <a:rPr lang="en-US" sz="3600" b="1" dirty="0">
                <a:solidFill>
                  <a:srgbClr val="000000"/>
                </a:solidFill>
                <a:latin typeface="Calibri-Bold"/>
              </a:rPr>
            </a:br>
            <a:r>
              <a:rPr lang="en-US" sz="3600" b="1" dirty="0">
                <a:solidFill>
                  <a:srgbClr val="000000"/>
                </a:solidFill>
                <a:latin typeface="Calibri-Bold"/>
              </a:rPr>
              <a:t>Inheritance and Polymorphism</a:t>
            </a:r>
            <a:br>
              <a:rPr lang="en-US" sz="3600" b="1" dirty="0">
                <a:solidFill>
                  <a:srgbClr val="000000"/>
                </a:solidFill>
                <a:latin typeface="Calibri-Bold"/>
              </a:rPr>
            </a:br>
            <a:endParaRPr lang="en-US" sz="3600" b="1" dirty="0">
              <a:solidFill>
                <a:srgbClr val="000000"/>
              </a:solidFill>
              <a:latin typeface="Calibri-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57200" y="1828801"/>
            <a:ext cx="8229600" cy="3962400"/>
          </a:xfrm>
        </p:spPr>
        <p:txBody>
          <a:bodyPr>
            <a:normAutofit/>
          </a:bodyPr>
          <a:lstStyle/>
          <a:p>
            <a:pPr algn="just"/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Times New Roman" pitchFamily="18" charset="0"/>
              </a:rPr>
              <a:t>Inheritance: Introduction, Need of Inheritance, Types of Inheritance, Benefits of Inheritance, Cost of Inheritance, Constructors in derived Classes, Method Overriding, Abstract Classes and Interfaces. </a:t>
            </a:r>
          </a:p>
          <a:p>
            <a:pPr algn="just"/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  <a:cs typeface="Times New Roman" pitchFamily="18" charset="0"/>
              </a:rPr>
              <a:t>Polymorphism and Software Reuse: Introduction, Types of Polymorphism (Compile Time and Run Time Polymorphism), Mechanisms for Software Reuse, Efficiency and Polymorphism </a:t>
            </a:r>
          </a:p>
          <a:p>
            <a:endParaRPr lang="en-US" sz="3600" b="1" dirty="0">
              <a:solidFill>
                <a:srgbClr val="000000"/>
              </a:solidFill>
              <a:latin typeface="Calibri-Bold"/>
              <a:ea typeface="+mj-ea"/>
              <a:cs typeface="+mj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C664-F9BE-401C-B2BE-6199BB3EE8DF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>
            <a:extLst>
              <a:ext uri="{FF2B5EF4-FFF2-40B4-BE49-F238E27FC236}">
                <a16:creationId xmlns:a16="http://schemas.microsoft.com/office/drawing/2014/main" xmlns="" id="{A8773BA1-EFE2-4D66-A089-3B6E975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9267" name="Content Placeholder 2">
            <a:extLst>
              <a:ext uri="{FF2B5EF4-FFF2-40B4-BE49-F238E27FC236}">
                <a16:creationId xmlns:a16="http://schemas.microsoft.com/office/drawing/2014/main" xmlns="" id="{C53E706D-ED62-44F8-94CD-83BFA8EBB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9268" name="Slide Number Placeholder 3">
            <a:extLst>
              <a:ext uri="{FF2B5EF4-FFF2-40B4-BE49-F238E27FC236}">
                <a16:creationId xmlns:a16="http://schemas.microsoft.com/office/drawing/2014/main" xmlns="" id="{EAA56576-C0F0-4564-9D54-BF7AF9B433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14461EB-DD67-4809-8320-D033EBB6EF4E}" type="slidenum">
              <a:rPr lang="en-US" altLang="en-US"/>
              <a:pPr/>
              <a:t>10</a:t>
            </a:fld>
            <a:endParaRPr lang="en-US" altLang="en-US"/>
          </a:p>
        </p:txBody>
      </p:sp>
      <p:pic>
        <p:nvPicPr>
          <p:cNvPr id="139269" name="Picture 2" descr="Image result for multiple inheritance in c++ with data members and functions">
            <a:extLst>
              <a:ext uri="{FF2B5EF4-FFF2-40B4-BE49-F238E27FC236}">
                <a16:creationId xmlns:a16="http://schemas.microsoft.com/office/drawing/2014/main" xmlns="" id="{C8BEA596-6529-4B69-A7B1-E0AA3445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0576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58FD2DF-CA95-4584-AC30-1B0766D5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9851582-DED2-4903-933F-A10C6FEF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E040CB-149D-4C42-9834-8C50C5DF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138362"/>
            <a:ext cx="84105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146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510026C-0251-4048-96EB-D11328C9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6396901-282F-4453-BA4D-20AA0086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CB42CE-6465-478A-BABA-44250CE6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885825"/>
            <a:ext cx="73437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936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6E423D1-F198-4106-B229-2B2F1D29F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ABA1A74-854B-4C6D-A53D-25267FCA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0AEE5F-68BA-4122-802F-4F8B41B4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838200"/>
            <a:ext cx="48577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9E21DB3-A1F8-46B6-B169-7EE30E185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68680"/>
            <a:ext cx="41624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00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AC09057-AB08-4A7B-8217-B9F8446A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7F84AC7-D4B4-4B92-A9C9-39566122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4E4929-F680-46EC-999C-CC68D58A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622"/>
            <a:ext cx="9144000" cy="40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9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318300-4E80-4B4E-8712-87F86E12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7CDF69-7164-470B-A953-B4C694F4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7C78AB-4BF2-478C-BCAB-E4933177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133475"/>
            <a:ext cx="8848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06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351432E-188C-4239-B614-E9C40F68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6E3EC9E-739A-4488-8BF9-DD9B2B9E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CF67B4-5583-4269-9A5F-E82E4F2F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0575"/>
            <a:ext cx="89916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863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0453E1-2902-4EAE-A4DC-779A7C4F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A5761D-FB4A-4E7A-9781-5FE81AA76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interface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programming language is an abstract type that is used to specify a behavior that classes must implement. 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CDE07D-DFC7-4728-8425-CBB9301F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3682632-7E48-4FB8-B42C-A582E4EA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022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8BE20E-AFE0-4FED-9197-D550AFB58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526"/>
            <a:ext cx="8229600" cy="598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An interface is an abstract type that is used to specify a behavior that classes must implement. They are similar to protocols.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Interfaces are declared using the interface keyword, and may only contain method signature and constant declarations (variable declarations that are declared to be both static and final). 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735320-F5F3-4732-82CA-C1E4A5BC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09CAA3B-E826-4852-96AE-2E824C1D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447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BD6BE7-79E6-4E7B-97D1-2CAA2E46B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methods of an Interface do not contain implementation (method bodies) as of all versions below Java 8. </a:t>
            </a:r>
          </a:p>
          <a:p>
            <a:pPr marL="0" indent="0">
              <a:buNone/>
            </a:pPr>
            <a:r>
              <a:rPr lang="en-US" dirty="0"/>
              <a:t>Starting with Java 8, default and static methods may have implementation in the interface definition.</a:t>
            </a:r>
          </a:p>
          <a:p>
            <a:pPr marL="0" indent="0">
              <a:buNone/>
            </a:pPr>
            <a:r>
              <a:rPr lang="en-US" dirty="0"/>
              <a:t> Then, in Java 9, private and static methods were added. At present, a Java interface can have up to six different types.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6DF602-B007-4CFB-ADDF-7776952E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DB4405B-4456-4311-B246-3B8C74F0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52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8BE20E-AFE0-4FED-9197-D550AFB58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526"/>
            <a:ext cx="8229600" cy="598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Interfaces cannot be instantiated, but rather are implemented. </a:t>
            </a:r>
          </a:p>
          <a:p>
            <a:pPr marL="0" indent="0">
              <a:buNone/>
            </a:pPr>
            <a:r>
              <a:rPr lang="en-US" dirty="0"/>
              <a:t>A class that implements an interface must implement all of the non-default methods described in the interface, or be an abstract class. </a:t>
            </a:r>
          </a:p>
          <a:p>
            <a:pPr marL="0" indent="0">
              <a:buNone/>
            </a:pPr>
            <a:r>
              <a:rPr lang="en-US" dirty="0"/>
              <a:t>Object references in Java may be specified to be of an interface type; in each case, they must either be null, or be bound to an object that implements the interface.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735320-F5F3-4732-82CA-C1E4A5BC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09CAA3B-E826-4852-96AE-2E824C1D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62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>
            <a:extLst>
              <a:ext uri="{FF2B5EF4-FFF2-40B4-BE49-F238E27FC236}">
                <a16:creationId xmlns:a16="http://schemas.microsoft.com/office/drawing/2014/main" xmlns="" id="{592E2731-8EC5-4D22-9755-6B10ECD6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Access specifiers</a:t>
            </a:r>
          </a:p>
        </p:txBody>
      </p:sp>
      <p:sp>
        <p:nvSpPr>
          <p:cNvPr id="140291" name="Content Placeholder 2">
            <a:extLst>
              <a:ext uri="{FF2B5EF4-FFF2-40B4-BE49-F238E27FC236}">
                <a16:creationId xmlns:a16="http://schemas.microsoft.com/office/drawing/2014/main" xmlns="" id="{00E8501E-7BF0-4F21-9565-4477045AF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Public</a:t>
            </a:r>
          </a:p>
          <a:p>
            <a:r>
              <a:rPr lang="en-US" altLang="en-US"/>
              <a:t>Private</a:t>
            </a:r>
          </a:p>
          <a:p>
            <a:r>
              <a:rPr lang="en-US" altLang="en-US"/>
              <a:t>Protected</a:t>
            </a:r>
          </a:p>
          <a:p>
            <a:endParaRPr lang="en-US" altLang="en-US"/>
          </a:p>
        </p:txBody>
      </p:sp>
      <p:sp>
        <p:nvSpPr>
          <p:cNvPr id="140292" name="Slide Number Placeholder 3">
            <a:extLst>
              <a:ext uri="{FF2B5EF4-FFF2-40B4-BE49-F238E27FC236}">
                <a16:creationId xmlns:a16="http://schemas.microsoft.com/office/drawing/2014/main" xmlns="" id="{9C71FEA0-AAA2-4BFF-8FDB-C0F71E654D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E7353AF-8C70-4ADD-8A5A-0FCA38E774C9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DA97BE-D18A-41FE-BF4A-FA2CEFDD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r>
              <a:rPr lang="en-US" dirty="0"/>
              <a:t>One benefit of using interfaces is that they simulate multiple inheritance. </a:t>
            </a:r>
          </a:p>
          <a:p>
            <a:r>
              <a:rPr lang="en-US" dirty="0"/>
              <a:t>All classes in Java must have exactly one base class, the only exception being </a:t>
            </a:r>
            <a:r>
              <a:rPr lang="en-US" dirty="0" err="1"/>
              <a:t>java.lang.Object</a:t>
            </a:r>
            <a:r>
              <a:rPr lang="en-US" dirty="0"/>
              <a:t> (the root class of the Java type system); multiple inheritance of classes is not allowed. </a:t>
            </a:r>
          </a:p>
          <a:p>
            <a:r>
              <a:rPr lang="en-US" dirty="0"/>
              <a:t>However, an interface may inherit multiple interfaces and a class may implement multiple interfaces.</a:t>
            </a:r>
            <a:endParaRPr lang="en-IN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70D123-7709-4657-9EB9-C12A2D1A0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4A5017F-C4E6-4031-94D9-981CFDCE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704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0F7B1B-D109-472F-A85B-E43E78E9F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915400" cy="52879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 interface: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declares only method headers and public constants.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cannot be instantiated.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 be implemented by a class.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cannot extend a class.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 extend several other interfaces.</a:t>
            </a:r>
          </a:p>
          <a:p>
            <a:endParaRPr lang="en-I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2BE361-E8A5-466F-84AB-6BF406C7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50D7382-2DA5-4000-8E12-BCA1B533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40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669119E-B2A3-4F63-A573-325AA004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C84D953-8AE1-4E49-AE6C-D088ED59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18ADE6-269C-4CD1-AD5E-BC1E32EA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790575"/>
            <a:ext cx="76295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402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4A11F24-ACB5-4DD4-BE09-F82C62D6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0301C1D-9B97-436C-BB6E-89387FC3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88F945-560A-445A-AE68-A228B0D0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185862"/>
            <a:ext cx="58388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11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FB5BA1D-401E-45F4-95F6-44AE28FB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3E5DBE7-47C6-41E3-A832-B8017E15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E6DF61-F82E-473E-831E-89EE2E27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766887"/>
            <a:ext cx="66294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20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4956394-BD59-4DFB-B8EC-24C6DE76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F16760-4ED9-4F76-B656-BF8A3065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6471DE-5C30-4186-AA0C-E728151C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271587"/>
            <a:ext cx="82677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44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C77401F-BF58-45E6-A78A-93BBB9A7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7E957D6-23D5-4D27-A983-2CBC471C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9713DD-656A-4BDC-90F3-6668B2C8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85862"/>
            <a:ext cx="83153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330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AC70721-09E8-4879-AB48-F1BFFB54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F07C4A-29A6-405B-AF8E-B4DD3E41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A0C225-BA49-42C4-A054-1059FFAA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524000"/>
            <a:ext cx="82772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72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E9D3C3D-3122-4341-B667-2D333CFE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7429BB3-BC4E-43EB-B247-864EC711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EFD980-906A-419C-BEA7-7D979089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38250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410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5DF1E66-8EDF-4281-81CB-CE37BA694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3205590-BA70-467F-A6DF-E882A1A6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C5D857F-E28B-41BA-BE5B-85329899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150"/>
            <a:ext cx="9144000" cy="33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0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CD495A-3381-4538-936E-900CBFF22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525963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Class B extends A					//java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Class B: public  A					//</a:t>
            </a:r>
            <a:r>
              <a:rPr lang="en-US" dirty="0" err="1"/>
              <a:t>c++</a:t>
            </a: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None/>
              <a:defRPr/>
            </a:pPr>
            <a:r>
              <a:rPr lang="en-US" dirty="0"/>
              <a:t>class </a:t>
            </a:r>
            <a:r>
              <a:rPr lang="en-US" dirty="0" err="1"/>
              <a:t>derived_class</a:t>
            </a:r>
            <a:r>
              <a:rPr lang="en-US" dirty="0"/>
              <a:t> : </a:t>
            </a:r>
            <a:r>
              <a:rPr lang="en-US" dirty="0" err="1"/>
              <a:t>Access_specifier</a:t>
            </a:r>
            <a:r>
              <a:rPr lang="en-US" dirty="0"/>
              <a:t> </a:t>
            </a:r>
            <a:r>
              <a:rPr lang="en-US" dirty="0" err="1"/>
              <a:t>base_class</a:t>
            </a:r>
            <a:endParaRPr lang="en-US" dirty="0"/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		</a:t>
            </a:r>
            <a:r>
              <a:rPr lang="en-US" sz="2400" dirty="0"/>
              <a:t>// Body of derived class</a:t>
            </a:r>
            <a:endParaRPr lang="en-US" dirty="0"/>
          </a:p>
          <a:p>
            <a:pPr>
              <a:buFont typeface="Arial" charset="0"/>
              <a:buNone/>
              <a:defRPr/>
            </a:pPr>
            <a:r>
              <a:rPr lang="en-US" dirty="0"/>
              <a:t>};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  <a:p>
            <a:pPr>
              <a:buFont typeface="Arial" charset="0"/>
              <a:buNone/>
              <a:defRPr/>
            </a:pPr>
            <a:r>
              <a:rPr lang="en-US" dirty="0"/>
              <a:t>Access </a:t>
            </a:r>
            <a:r>
              <a:rPr lang="en-US" dirty="0" err="1"/>
              <a:t>specifier</a:t>
            </a:r>
            <a:r>
              <a:rPr lang="en-US" dirty="0"/>
              <a:t> is optional, default access </a:t>
            </a:r>
            <a:r>
              <a:rPr lang="en-US" dirty="0" err="1"/>
              <a:t>specifier</a:t>
            </a:r>
            <a:r>
              <a:rPr lang="en-US" dirty="0"/>
              <a:t> is public.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141315" name="Slide Number Placeholder 3">
            <a:extLst>
              <a:ext uri="{FF2B5EF4-FFF2-40B4-BE49-F238E27FC236}">
                <a16:creationId xmlns:a16="http://schemas.microsoft.com/office/drawing/2014/main" xmlns="" id="{9B5D76E8-6D08-46B9-AACD-176A7B3B4F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9FC95A9-B59D-4F1F-84B7-24F37386E55B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9504854-270E-447F-89D4-914F5383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E11159A-16C6-48F2-B534-6B50095D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36A2F7-FBB6-4BEF-8427-949F0168D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185862"/>
            <a:ext cx="72199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336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A26634B-4526-4308-8BC9-FD5DCA6C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181086E-7C65-44E2-84FC-1588E6B9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551783-ED2C-479C-BC83-71E4C428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33575"/>
            <a:ext cx="79248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253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9B490C4-77B7-4247-92F6-FD0200666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FBE9AEF-BEFA-4DC7-981B-710FA6A1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E960CD-C321-4D99-AB11-AA5A1155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09725"/>
            <a:ext cx="81534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039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142BA1C-95BA-414B-A560-BFFA91B5B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8DA2757-0B8C-4356-8D8A-9851534C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996171-DE34-431B-AFAB-79F44B2B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747712"/>
            <a:ext cx="77914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685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8B5865A-4875-46D2-B714-B03FBEA8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399AA-3AD8-4F96-91D5-BF563D565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682693-8C09-452E-B069-5EA60585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390650"/>
            <a:ext cx="83629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985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198E93F-B50C-41E3-8C71-B2AA7A09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5EA8ADC-06CE-42A4-BC9B-C8B4DD2C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D42329-B6C7-454E-844A-25E9BBC8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747712"/>
            <a:ext cx="77914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636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3E1EC52-720C-41BC-8630-DF334457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F7884B6-C896-49C6-A5AE-C7F63D12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72145B-EB02-4BA0-8379-B399E51CA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781175"/>
            <a:ext cx="3676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321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>
            <a:extLst>
              <a:ext uri="{FF2B5EF4-FFF2-40B4-BE49-F238E27FC236}">
                <a16:creationId xmlns:a16="http://schemas.microsoft.com/office/drawing/2014/main" xmlns="" id="{F2802394-4E33-4A50-B59D-AD819CC15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81000"/>
            <a:ext cx="8229600" cy="5486400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Polymorphism</a:t>
            </a:r>
          </a:p>
          <a:p>
            <a:pPr lvl="1" eaLnBrk="1" hangingPunct="1"/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/>
            <a:r>
              <a:rPr lang="en-US" altLang="en-US" sz="2400">
                <a:solidFill>
                  <a:schemeClr val="tx2"/>
                </a:solidFill>
              </a:rPr>
              <a:t>Greek word, and the meaning is-  many or multiple forms.</a:t>
            </a:r>
          </a:p>
          <a:p>
            <a:pPr lvl="1" eaLnBrk="1" hangingPunct="1"/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/>
            <a:r>
              <a:rPr lang="en-US" altLang="en-US" sz="2400">
                <a:solidFill>
                  <a:schemeClr val="tx2"/>
                </a:solidFill>
              </a:rPr>
              <a:t>Same operations behave differently in different contexts.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solidFill>
                  <a:schemeClr val="tx2"/>
                </a:solidFill>
              </a:rPr>
              <a:t>The operation “area “ is same but it will take different forms depending upon type &amp; number of arguments passed to area.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chemeClr val="tx2"/>
                </a:solidFill>
              </a:rPr>
              <a:t>    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  <p:sp>
        <p:nvSpPr>
          <p:cNvPr id="149507" name="Slide Number Placeholder 2">
            <a:extLst>
              <a:ext uri="{FF2B5EF4-FFF2-40B4-BE49-F238E27FC236}">
                <a16:creationId xmlns:a16="http://schemas.microsoft.com/office/drawing/2014/main" xmlns="" id="{E51AF75F-F3D9-4054-93FE-D73C4256E5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BC4D5A-C934-46C7-97F5-E063C3EC38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344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20CF580-2A72-4166-9818-02E44182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3410854-764A-400F-A0CA-585D8525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02352D3-3987-4D6B-B235-4DE65982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66700"/>
            <a:ext cx="8915400" cy="41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54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877C6DF-64B1-4429-B281-3754B8F6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70E8986-BD9A-4B50-B70C-B963BAFA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8E3672-B15F-43BE-95D9-018A2C12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990600"/>
            <a:ext cx="6410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1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1">
            <a:extLst>
              <a:ext uri="{FF2B5EF4-FFF2-40B4-BE49-F238E27FC236}">
                <a16:creationId xmlns:a16="http://schemas.microsoft.com/office/drawing/2014/main" xmlns="" id="{310DFB7B-726F-4519-90A1-6C27F0CC8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D82A12E0-7EE0-4B7C-85EE-A0B96D985B31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2339" name="Text Box 2">
            <a:extLst>
              <a:ext uri="{FF2B5EF4-FFF2-40B4-BE49-F238E27FC236}">
                <a16:creationId xmlns:a16="http://schemas.microsoft.com/office/drawing/2014/main" xmlns="" id="{A8CF3B31-F13C-4429-B873-2BF188889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34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300">
                <a:solidFill>
                  <a:srgbClr val="336666"/>
                </a:solidFill>
                <a:latin typeface="Arial Black" panose="020B0A04020102020204" pitchFamily="34" charset="0"/>
              </a:rPr>
              <a:t>Access Specifiers</a:t>
            </a:r>
          </a:p>
        </p:txBody>
      </p:sp>
      <p:graphicFrame>
        <p:nvGraphicFramePr>
          <p:cNvPr id="142340" name="Object 3">
            <a:extLst>
              <a:ext uri="{FF2B5EF4-FFF2-40B4-BE49-F238E27FC236}">
                <a16:creationId xmlns:a16="http://schemas.microsoft.com/office/drawing/2014/main" xmlns="" id="{C66AF5A2-B28C-4698-8252-35A72C3C83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8863" y="1676400"/>
          <a:ext cx="6084887" cy="493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4" imgW="6210300" imgH="5048250" progId="Word.Document.8">
                  <p:embed/>
                </p:oleObj>
              </mc:Choice>
              <mc:Fallback>
                <p:oleObj r:id="rId4" imgW="6210300" imgH="5048250" progId="Word.Document.8">
                  <p:embed/>
                  <p:pic>
                    <p:nvPicPr>
                      <p:cNvPr id="142340" name="Object 3">
                        <a:extLst>
                          <a:ext uri="{FF2B5EF4-FFF2-40B4-BE49-F238E27FC236}">
                            <a16:creationId xmlns:a16="http://schemas.microsoft.com/office/drawing/2014/main" xmlns="" id="{C66AF5A2-B28C-4698-8252-35A72C3C83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1676400"/>
                        <a:ext cx="6084887" cy="493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1" name="Slide Number Placeholder 4">
            <a:extLst>
              <a:ext uri="{FF2B5EF4-FFF2-40B4-BE49-F238E27FC236}">
                <a16:creationId xmlns:a16="http://schemas.microsoft.com/office/drawing/2014/main" xmlns="" id="{1C23F43B-AA06-4153-A5D6-88D612A62D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32A5B95-7D6B-47AF-AA2F-0511C5CFDB15}" type="slidenum">
              <a:rPr lang="en-US" altLang="en-US"/>
              <a:pPr/>
              <a:t>13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Content Placeholder 2">
            <a:extLst>
              <a:ext uri="{FF2B5EF4-FFF2-40B4-BE49-F238E27FC236}">
                <a16:creationId xmlns:a16="http://schemas.microsoft.com/office/drawing/2014/main" xmlns="" id="{A9383E34-4191-4DC5-9CAE-5A3E9492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altLang="en-US"/>
          </a:p>
        </p:txBody>
      </p:sp>
      <p:sp>
        <p:nvSpPr>
          <p:cNvPr id="151555" name="Slide Number Placeholder 3">
            <a:extLst>
              <a:ext uri="{FF2B5EF4-FFF2-40B4-BE49-F238E27FC236}">
                <a16:creationId xmlns:a16="http://schemas.microsoft.com/office/drawing/2014/main" xmlns="" id="{4DD779F5-E54C-4A4B-9D30-529EB5983E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3EB096-2136-4C60-8449-1F233D48182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51556" name="Picture 2" descr="Polymorphism in Java | Real Life Example of Polymorphism in Java">
            <a:extLst>
              <a:ext uri="{FF2B5EF4-FFF2-40B4-BE49-F238E27FC236}">
                <a16:creationId xmlns:a16="http://schemas.microsoft.com/office/drawing/2014/main" xmlns="" id="{260078FA-C2DA-4409-AB77-BBCD6921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458200" cy="562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123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FE66A20-C820-4C97-8FBA-39C5545E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AD565F-3A7E-493A-8299-277062DB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C44B55-ECBC-476E-90AE-2AF06240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135"/>
            <a:ext cx="9144000" cy="38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16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797ADF1-E879-43E2-B807-8F0A60FA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88ADE8-DA35-4A14-A4FB-14DA981A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FE0177-A3F0-43FD-A8F2-EDC195BA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23975"/>
            <a:ext cx="53435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453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08ABEC5-7A4A-4564-9B12-8781102D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A4A3EB-6CEF-4A6B-8B1E-BA85033E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7F70EB-1294-4F88-B0A7-3EB91B60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438"/>
            <a:ext cx="9144000" cy="40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27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xmlns="" id="{4050609E-19DB-4C48-8565-878553FB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Polymorphism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57347" name="Text Placeholder 2">
            <a:extLst>
              <a:ext uri="{FF2B5EF4-FFF2-40B4-BE49-F238E27FC236}">
                <a16:creationId xmlns:a16="http://schemas.microsoft.com/office/drawing/2014/main" xmlns="" id="{1AD21F54-EFA0-47D7-BEE4-3DF1F07A5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284163"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int add (int a, int b);   	 	</a:t>
            </a:r>
          </a:p>
          <a:p>
            <a:pPr lvl="1" indent="-284163"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int add (int a, int b, int c); 	</a:t>
            </a:r>
          </a:p>
          <a:p>
            <a:pPr lvl="1" indent="-284163"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float add (int x, float y); 	</a:t>
            </a:r>
          </a:p>
          <a:p>
            <a:pPr lvl="1" indent="-284163"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float add (float p, int q); 	</a:t>
            </a:r>
          </a:p>
          <a:p>
            <a:pPr lvl="1" indent="-284163"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float add (float x, float y);	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44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8645E1-BF77-4D28-BAF9-8D7A9139C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925" y="381000"/>
            <a:ext cx="5121275" cy="6858000"/>
          </a:xfrm>
        </p:spPr>
        <p:txBody>
          <a:bodyPr>
            <a:normAutofit fontScale="47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sz="4500" b="1" dirty="0">
                <a:solidFill>
                  <a:srgbClr val="FF0000"/>
                </a:solidFill>
                <a:cs typeface="Calibri" pitchFamily="34" charset="0"/>
              </a:rPr>
              <a:t>void max(</a:t>
            </a:r>
            <a:r>
              <a:rPr lang="en-US" sz="4500" b="1" dirty="0" err="1">
                <a:solidFill>
                  <a:srgbClr val="FF0000"/>
                </a:solidFill>
                <a:cs typeface="Calibri" pitchFamily="34" charset="0"/>
              </a:rPr>
              <a:t>int</a:t>
            </a:r>
            <a:r>
              <a:rPr lang="en-US" sz="4500" b="1" dirty="0">
                <a:solidFill>
                  <a:srgbClr val="FF0000"/>
                </a:solidFill>
                <a:cs typeface="Calibri" pitchFamily="34" charset="0"/>
              </a:rPr>
              <a:t> x, </a:t>
            </a:r>
            <a:r>
              <a:rPr lang="en-US" sz="4500" b="1" dirty="0" err="1">
                <a:solidFill>
                  <a:srgbClr val="FF0000"/>
                </a:solidFill>
                <a:cs typeface="Calibri" pitchFamily="34" charset="0"/>
              </a:rPr>
              <a:t>int</a:t>
            </a:r>
            <a:r>
              <a:rPr lang="en-US" sz="4500" b="1" dirty="0">
                <a:solidFill>
                  <a:srgbClr val="FF0000"/>
                </a:solidFill>
                <a:cs typeface="Calibri" pitchFamily="34" charset="0"/>
              </a:rPr>
              <a:t> 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if(x&gt;y)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&lt;&lt;x&lt;&lt;"is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else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&lt;&lt;y&lt;&lt;"is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US" sz="4500" b="1" dirty="0">
                <a:solidFill>
                  <a:srgbClr val="FF0000"/>
                </a:solidFill>
                <a:cs typeface="Calibri" pitchFamily="34" charset="0"/>
              </a:rPr>
              <a:t>void max(float x, float 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if(x&gt;y)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&lt;&lt;x&lt;&lt;"is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else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&lt;&lt;y&lt;&lt;"is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US" sz="4400" b="1" dirty="0">
                <a:solidFill>
                  <a:srgbClr val="FF0000"/>
                </a:solidFill>
                <a:cs typeface="Calibri" pitchFamily="34" charset="0"/>
              </a:rPr>
              <a:t>void max(char x, char  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if(x&gt;y)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&lt;&lt;x&lt;&lt;"is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else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&lt;&lt;y&lt;&lt;"is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endParaRPr lang="en-US" sz="4500" dirty="0">
              <a:cs typeface="Calibri" pitchFamily="34" charset="0"/>
            </a:endParaRPr>
          </a:p>
          <a:p>
            <a:pPr>
              <a:buFont typeface="Arial" charset="0"/>
              <a:buNone/>
              <a:defRPr/>
            </a:pPr>
            <a:endParaRPr lang="en-US" sz="4500" dirty="0">
              <a:cs typeface="Calibri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en-US" sz="4500" dirty="0">
              <a:cs typeface="Calibri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en-US" sz="3800" dirty="0">
              <a:cs typeface="Calibri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32DD4BA-A2EF-4882-B01B-DF0001750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1200" y="1600200"/>
            <a:ext cx="4038600" cy="4525963"/>
          </a:xfrm>
        </p:spPr>
        <p:txBody>
          <a:bodyPr>
            <a:normAutofit fontScale="47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sz="5100" dirty="0" err="1">
                <a:cs typeface="Calibri" pitchFamily="34" charset="0"/>
              </a:rPr>
              <a:t>int</a:t>
            </a:r>
            <a:r>
              <a:rPr lang="en-US" sz="5100" dirty="0">
                <a:cs typeface="Calibri" pitchFamily="34" charset="0"/>
              </a:rPr>
              <a:t> main()</a:t>
            </a:r>
          </a:p>
          <a:p>
            <a:pPr>
              <a:buFont typeface="Arial" charset="0"/>
              <a:buNone/>
              <a:defRPr/>
            </a:pPr>
            <a:r>
              <a:rPr lang="en-US" sz="5100" dirty="0">
                <a:cs typeface="Calibri" pitchFamily="34" charset="0"/>
              </a:rPr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sz="5400" b="1" dirty="0">
                <a:solidFill>
                  <a:srgbClr val="FF0000"/>
                </a:solidFill>
                <a:cs typeface="Calibri" pitchFamily="34" charset="0"/>
              </a:rPr>
              <a:t>max(‘A', ‘Z'); </a:t>
            </a:r>
            <a:r>
              <a:rPr lang="en-US" sz="5100" dirty="0">
                <a:cs typeface="Calibri" pitchFamily="34" charset="0"/>
              </a:rPr>
              <a:t>		</a:t>
            </a:r>
          </a:p>
          <a:p>
            <a:pPr>
              <a:buFont typeface="Arial" charset="0"/>
              <a:buNone/>
              <a:defRPr/>
            </a:pPr>
            <a:r>
              <a:rPr lang="en-US" sz="5500" b="1" dirty="0">
                <a:solidFill>
                  <a:srgbClr val="FF0000"/>
                </a:solidFill>
                <a:cs typeface="Calibri" pitchFamily="34" charset="0"/>
              </a:rPr>
              <a:t>max(3, 7);</a:t>
            </a:r>
          </a:p>
          <a:p>
            <a:pPr>
              <a:buFont typeface="Arial" charset="0"/>
              <a:buNone/>
              <a:defRPr/>
            </a:pPr>
            <a:r>
              <a:rPr lang="en-US" sz="5500" b="1" dirty="0">
                <a:solidFill>
                  <a:srgbClr val="FF0000"/>
                </a:solidFill>
                <a:cs typeface="Calibri" pitchFamily="34" charset="0"/>
              </a:rPr>
              <a:t>max(44.66, 22.13);</a:t>
            </a:r>
          </a:p>
          <a:p>
            <a:pPr>
              <a:buFont typeface="Arial" charset="0"/>
              <a:buNone/>
              <a:defRPr/>
            </a:pPr>
            <a:r>
              <a:rPr lang="en-US" sz="4400" b="1" dirty="0">
                <a:solidFill>
                  <a:srgbClr val="FF0000"/>
                </a:solidFill>
                <a:cs typeface="Calibri" pitchFamily="34" charset="0"/>
              </a:rPr>
              <a:t>		</a:t>
            </a:r>
          </a:p>
          <a:p>
            <a:pPr>
              <a:buFont typeface="Arial" charset="0"/>
              <a:buNone/>
              <a:defRPr/>
            </a:pPr>
            <a:r>
              <a:rPr lang="en-US" sz="5100" dirty="0">
                <a:cs typeface="Calibri" pitchFamily="34" charset="0"/>
              </a:rPr>
              <a:t>}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58372" name="Title 5">
            <a:extLst>
              <a:ext uri="{FF2B5EF4-FFF2-40B4-BE49-F238E27FC236}">
                <a16:creationId xmlns:a16="http://schemas.microsoft.com/office/drawing/2014/main" xmlns="" id="{D4E3301F-A4E0-40C0-BCDF-C12C40A1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1495E0E-4FDA-420D-B75C-C48D3559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F051771-3FD6-42CA-B780-E0AB860C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FC75D1-9A17-46A7-8B54-0BDE3B21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205"/>
            <a:ext cx="9144000" cy="46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062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53AAC5B-2FA2-4C29-904B-23107072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C454F44-C8F7-4627-8BA8-412B51A7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E01CD7-F232-4B8C-BCC2-2EC9FADF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627"/>
            <a:ext cx="9144000" cy="36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63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F62F31E-F8F6-4E6E-86AF-7B9FEF248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C19F995-BB00-442F-AD27-FE5FF6CD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7CBF1F-73E0-4687-BCA2-B2EFC86A71FF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1302065"/>
            <a:ext cx="9144000" cy="42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01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ADF543B-5629-4518-AFF7-EC3F18CA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E971E2-2BBB-4AC7-8745-390ACC45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470BF6-DBDA-4670-B26B-28C1B4BC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004"/>
            <a:ext cx="9144000" cy="43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3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1">
            <a:extLst>
              <a:ext uri="{FF2B5EF4-FFF2-40B4-BE49-F238E27FC236}">
                <a16:creationId xmlns:a16="http://schemas.microsoft.com/office/drawing/2014/main" xmlns="" id="{8EC8D031-F099-4695-BF02-47E090685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44EF38D-5A38-46FB-92C8-DDFEDF32C513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4387" name="Object 2">
            <a:extLst>
              <a:ext uri="{FF2B5EF4-FFF2-40B4-BE49-F238E27FC236}">
                <a16:creationId xmlns:a16="http://schemas.microsoft.com/office/drawing/2014/main" xmlns="" id="{E40759A1-166D-4E39-B200-19DC47FA93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7425" y="1604963"/>
          <a:ext cx="6491288" cy="493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r:id="rId4" imgW="6506718" imgH="4943856" progId="Word.Document.8">
                  <p:embed/>
                </p:oleObj>
              </mc:Choice>
              <mc:Fallback>
                <p:oleObj r:id="rId4" imgW="6506718" imgH="4943856" progId="Word.Document.8">
                  <p:embed/>
                  <p:pic>
                    <p:nvPicPr>
                      <p:cNvPr id="144387" name="Object 2">
                        <a:extLst>
                          <a:ext uri="{FF2B5EF4-FFF2-40B4-BE49-F238E27FC236}">
                            <a16:creationId xmlns:a16="http://schemas.microsoft.com/office/drawing/2014/main" xmlns="" id="{E40759A1-166D-4E39-B200-19DC47FA93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604963"/>
                        <a:ext cx="6491288" cy="493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8" name="Slide Number Placeholder 3">
            <a:extLst>
              <a:ext uri="{FF2B5EF4-FFF2-40B4-BE49-F238E27FC236}">
                <a16:creationId xmlns:a16="http://schemas.microsoft.com/office/drawing/2014/main" xmlns="" id="{ABC6BDB7-C8E2-480E-9E9E-F3D44AC823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3EA6960-F5A0-4BB8-BA5C-DD0D4B6F5FAC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E2B9F12-96FF-4076-9FB1-452489BE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4E22B87-8684-4FF8-8140-3F16B75B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05E589-42BF-473F-B622-F6E48D8C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338"/>
            <a:ext cx="9144000" cy="44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895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C5A0DC8-5CE7-4E4E-AB6A-A5F5A4E8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2259B69-A3DB-48BC-AEF6-C2599C72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8C0C739-6409-4B51-9737-4F363228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28687"/>
            <a:ext cx="65532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408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xmlns="" id="{1F9B2280-B699-4CDE-91C3-EAF2CBED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9F9ADEC-66B6-4D78-BDDF-327E54E524D8}" type="slidenum">
              <a:rPr lang="en-US" altLang="en-US" sz="1400">
                <a:latin typeface="Arial Narrow" panose="020B0606020202030204" pitchFamily="34" charset="0"/>
              </a:rPr>
              <a:pPr algn="r"/>
              <a:t>142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xmlns="" id="{EBFF9F8D-B89B-4923-A6A1-40CE30D93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Overloading vs. Overriding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xmlns="" id="{083C2560-0F40-43CB-83E6-D43BBA3FC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normAutofit fontScale="77500" lnSpcReduction="2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Don't confuse the concepts of overloading and overriding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Overloading deals with multiple methods with the same name in the same class, but with different signatures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Overriding deals with two methods, one in a parent class and one in a child class, that have the same signature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Overloading lets you define a similar operation in different ways for different data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Overriding lets you define a similar operation in different ways for different object types</a:t>
            </a:r>
          </a:p>
        </p:txBody>
      </p:sp>
    </p:spTree>
    <p:extLst>
      <p:ext uri="{BB962C8B-B14F-4D97-AF65-F5344CB8AC3E}">
        <p14:creationId xmlns:p14="http://schemas.microsoft.com/office/powerpoint/2010/main" val="15749558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Content Placeholder 2">
            <a:extLst>
              <a:ext uri="{FF2B5EF4-FFF2-40B4-BE49-F238E27FC236}">
                <a16:creationId xmlns:a16="http://schemas.microsoft.com/office/drawing/2014/main" xmlns="" id="{C766B2AB-BFF6-4A7B-B72C-7DE9EE0A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525"/>
            <a:ext cx="8229600" cy="5989638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class test{    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void show()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{    	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	</a:t>
            </a:r>
            <a:r>
              <a:rPr lang="en-IN" altLang="en-US" sz="2400" dirty="0" err="1"/>
              <a:t>System.out.println</a:t>
            </a:r>
            <a:r>
              <a:rPr lang="en-IN" altLang="en-US" sz="2400" dirty="0"/>
              <a:t>("1");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 }    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void show()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{    	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	  </a:t>
            </a:r>
            <a:r>
              <a:rPr lang="en-IN" altLang="en-US" sz="2400" dirty="0" err="1"/>
              <a:t>System.out.println</a:t>
            </a:r>
            <a:r>
              <a:rPr lang="en-IN" altLang="en-US" sz="2400" dirty="0"/>
              <a:t>("2");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public class Main{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public static void main(String[] </a:t>
            </a:r>
            <a:r>
              <a:rPr lang="en-IN" altLang="en-US" sz="2400" dirty="0" err="1"/>
              <a:t>args</a:t>
            </a:r>
            <a:r>
              <a:rPr lang="en-IN" altLang="en-US" sz="2400" dirty="0"/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	test </a:t>
            </a:r>
            <a:r>
              <a:rPr lang="en-IN" altLang="en-US" sz="2400" dirty="0" err="1"/>
              <a:t>ob</a:t>
            </a:r>
            <a:r>
              <a:rPr lang="en-IN" altLang="en-US" sz="2400" dirty="0"/>
              <a:t>=new test();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		</a:t>
            </a:r>
            <a:r>
              <a:rPr lang="en-IN" altLang="en-US" sz="2400" dirty="0" err="1"/>
              <a:t>ob.show</a:t>
            </a:r>
            <a:r>
              <a:rPr lang="en-IN" altLang="en-US" sz="2400" dirty="0"/>
              <a:t>();			//syntax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 dirty="0"/>
              <a:t>}</a:t>
            </a:r>
          </a:p>
        </p:txBody>
      </p:sp>
      <p:sp>
        <p:nvSpPr>
          <p:cNvPr id="153603" name="Slide Number Placeholder 3">
            <a:extLst>
              <a:ext uri="{FF2B5EF4-FFF2-40B4-BE49-F238E27FC236}">
                <a16:creationId xmlns:a16="http://schemas.microsoft.com/office/drawing/2014/main" xmlns="" id="{283ED275-80C5-4DE6-B073-6C27FA0B0E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fld id="{053E7C35-FE7D-4457-A464-A956717528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EF2C837-9AC4-4BF7-BAA3-F9DE3E21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EE2C0ED-DC1E-47F3-A43E-6D8F7777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B1872D-217B-496D-942C-F5D2FE1E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07626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108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Content Placeholder 2">
            <a:extLst>
              <a:ext uri="{FF2B5EF4-FFF2-40B4-BE49-F238E27FC236}">
                <a16:creationId xmlns:a16="http://schemas.microsoft.com/office/drawing/2014/main" xmlns="" id="{5EF3B375-3F9C-4D24-909C-74D7A904D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show(int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();			//output: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</p:txBody>
      </p:sp>
      <p:sp>
        <p:nvSpPr>
          <p:cNvPr id="154627" name="Slide Number Placeholder 3">
            <a:extLst>
              <a:ext uri="{FF2B5EF4-FFF2-40B4-BE49-F238E27FC236}">
                <a16:creationId xmlns:a16="http://schemas.microsoft.com/office/drawing/2014/main" xmlns="" id="{588F902C-A5E2-4AC8-BA8C-286E07723B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5D9C4-A041-4444-A15F-9DE6CE6C86E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Content Placeholder 2">
            <a:extLst>
              <a:ext uri="{FF2B5EF4-FFF2-40B4-BE49-F238E27FC236}">
                <a16:creationId xmlns:a16="http://schemas.microsoft.com/office/drawing/2014/main" xmlns="" id="{F1EA8474-D32E-48B5-B384-0A4C20261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show(int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(100);				//Output :1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</p:txBody>
      </p:sp>
      <p:sp>
        <p:nvSpPr>
          <p:cNvPr id="155651" name="Slide Number Placeholder 3">
            <a:extLst>
              <a:ext uri="{FF2B5EF4-FFF2-40B4-BE49-F238E27FC236}">
                <a16:creationId xmlns:a16="http://schemas.microsoft.com/office/drawing/2014/main" xmlns="" id="{9221D736-1D25-4C04-ADA5-54D87775DF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45D7C9-32ED-4F35-9335-629EAF53A93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Content Placeholder 2">
            <a:extLst>
              <a:ext uri="{FF2B5EF4-FFF2-40B4-BE49-F238E27FC236}">
                <a16:creationId xmlns:a16="http://schemas.microsoft.com/office/drawing/2014/main" xmlns="" id="{845A94EC-EC2E-41CD-B535-281890CE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show(int </a:t>
            </a:r>
            <a:r>
              <a:rPr lang="en-IN" altLang="en-US" sz="2000" dirty="0" err="1"/>
              <a:t>a,int</a:t>
            </a:r>
            <a:r>
              <a:rPr lang="en-IN" altLang="en-US" sz="2000" dirty="0"/>
              <a:t> b)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show(int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(10,20);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</p:txBody>
      </p:sp>
      <p:sp>
        <p:nvSpPr>
          <p:cNvPr id="156675" name="Slide Number Placeholder 3">
            <a:extLst>
              <a:ext uri="{FF2B5EF4-FFF2-40B4-BE49-F238E27FC236}">
                <a16:creationId xmlns:a16="http://schemas.microsoft.com/office/drawing/2014/main" xmlns="" id="{54E6321C-2E2A-4880-8269-E9A3B38D5E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DAABAF-76D3-432D-A13C-06876C24705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Content Placeholder 2">
            <a:extLst>
              <a:ext uri="{FF2B5EF4-FFF2-40B4-BE49-F238E27FC236}">
                <a16:creationId xmlns:a16="http://schemas.microsoft.com/office/drawing/2014/main" xmlns="" id="{EE68A6F6-C7DC-4241-9166-9171193C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show(int </a:t>
            </a:r>
            <a:r>
              <a:rPr lang="en-IN" altLang="en-US" sz="2000" dirty="0" err="1"/>
              <a:t>a,String</a:t>
            </a:r>
            <a:r>
              <a:rPr lang="en-IN" altLang="en-US" sz="2000" dirty="0"/>
              <a:t> b)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show(String </a:t>
            </a:r>
            <a:r>
              <a:rPr lang="en-IN" altLang="en-US" sz="2000" dirty="0" err="1"/>
              <a:t>a,int</a:t>
            </a:r>
            <a:r>
              <a:rPr lang="en-IN" altLang="en-US" sz="2000" dirty="0"/>
              <a:t> b)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("scoe“,500);			//output:2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altLang="en-US" sz="2000" dirty="0"/>
          </a:p>
        </p:txBody>
      </p:sp>
      <p:sp>
        <p:nvSpPr>
          <p:cNvPr id="157699" name="Slide Number Placeholder 3">
            <a:extLst>
              <a:ext uri="{FF2B5EF4-FFF2-40B4-BE49-F238E27FC236}">
                <a16:creationId xmlns:a16="http://schemas.microsoft.com/office/drawing/2014/main" xmlns="" id="{B60B19A6-AB5D-4ADB-B484-6223324DA0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B391C0-0C31-44B8-A4BB-CCC643142E6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Content Placeholder 2">
            <a:extLst>
              <a:ext uri="{FF2B5EF4-FFF2-40B4-BE49-F238E27FC236}">
                <a16:creationId xmlns:a16="http://schemas.microsoft.com/office/drawing/2014/main" xmlns="" id="{C2BF5459-A26A-4709-903B-AEA703F32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show(int </a:t>
            </a:r>
            <a:r>
              <a:rPr lang="en-IN" altLang="en-US" sz="2000" dirty="0" err="1"/>
              <a:t>a,String</a:t>
            </a:r>
            <a:r>
              <a:rPr lang="en-IN" altLang="en-US" sz="2000" dirty="0"/>
              <a:t> b)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show(String </a:t>
            </a:r>
            <a:r>
              <a:rPr lang="en-IN" altLang="en-US" sz="2000" dirty="0" err="1"/>
              <a:t>a,int</a:t>
            </a:r>
            <a:r>
              <a:rPr lang="en-IN" altLang="en-US" sz="2000" dirty="0"/>
              <a:t> b)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(100,"scoe");			//output:1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altLang="en-US" sz="2000" dirty="0"/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xmlns="" id="{2B1B86BB-708F-47F2-966E-E7469A0DA2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6C5516-2308-4B26-B012-EC085D62362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1">
            <a:extLst>
              <a:ext uri="{FF2B5EF4-FFF2-40B4-BE49-F238E27FC236}">
                <a16:creationId xmlns:a16="http://schemas.microsoft.com/office/drawing/2014/main" xmlns="" id="{1CECDEAD-A733-4063-8FA7-963DAF9A0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C0C49C8-CF0A-41F5-A1C6-F037AE2AC1C8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6435" name="Object 2">
            <a:extLst>
              <a:ext uri="{FF2B5EF4-FFF2-40B4-BE49-F238E27FC236}">
                <a16:creationId xmlns:a16="http://schemas.microsoft.com/office/drawing/2014/main" xmlns="" id="{440270B7-C5CC-4A5B-AD47-BD3C9D079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676400"/>
          <a:ext cx="5838825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r:id="rId4" imgW="5953506" imgH="3709416" progId="Word.Document.8">
                  <p:embed/>
                </p:oleObj>
              </mc:Choice>
              <mc:Fallback>
                <p:oleObj r:id="rId4" imgW="5953506" imgH="3709416" progId="Word.Document.8">
                  <p:embed/>
                  <p:pic>
                    <p:nvPicPr>
                      <p:cNvPr id="146435" name="Object 2">
                        <a:extLst>
                          <a:ext uri="{FF2B5EF4-FFF2-40B4-BE49-F238E27FC236}">
                            <a16:creationId xmlns:a16="http://schemas.microsoft.com/office/drawing/2014/main" xmlns="" id="{440270B7-C5CC-4A5B-AD47-BD3C9D079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5838825" cy="363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6" name="Slide Number Placeholder 3">
            <a:extLst>
              <a:ext uri="{FF2B5EF4-FFF2-40B4-BE49-F238E27FC236}">
                <a16:creationId xmlns:a16="http://schemas.microsoft.com/office/drawing/2014/main" xmlns="" id="{C0241334-D95F-4F25-9FD1-3C5462D371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9842EF8-74D6-4617-8CCC-DF5F89A277F9}" type="slidenum">
              <a:rPr lang="en-US" altLang="en-US"/>
              <a:pPr/>
              <a:t>15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Content Placeholder 2">
            <a:extLst>
              <a:ext uri="{FF2B5EF4-FFF2-40B4-BE49-F238E27FC236}">
                <a16:creationId xmlns:a16="http://schemas.microsoft.com/office/drawing/2014/main" xmlns="" id="{26C42ECB-8563-4D02-B052-131FC0FB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525"/>
            <a:ext cx="8229600" cy="5989638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show(int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void show(String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    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("</a:t>
            </a:r>
            <a:r>
              <a:rPr lang="en-IN" altLang="en-US" sz="2000" dirty="0" err="1"/>
              <a:t>scoe</a:t>
            </a:r>
            <a:r>
              <a:rPr lang="en-IN" altLang="en-US" sz="2000" dirty="0"/>
              <a:t>");				//output:2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altLang="en-US" sz="2000" dirty="0"/>
          </a:p>
        </p:txBody>
      </p:sp>
      <p:sp>
        <p:nvSpPr>
          <p:cNvPr id="159747" name="Slide Number Placeholder 3">
            <a:extLst>
              <a:ext uri="{FF2B5EF4-FFF2-40B4-BE49-F238E27FC236}">
                <a16:creationId xmlns:a16="http://schemas.microsoft.com/office/drawing/2014/main" xmlns="" id="{5D1882ED-B0AB-41DA-8337-E1EC39618B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AED4ED-7BB2-4E77-95E3-A9498BE7A1E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Content Placeholder 2">
            <a:extLst>
              <a:ext uri="{FF2B5EF4-FFF2-40B4-BE49-F238E27FC236}">
                <a16:creationId xmlns:a16="http://schemas.microsoft.com/office/drawing/2014/main" xmlns="" id="{99DD3432-2830-4FC2-BE74-C5930AC18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525"/>
            <a:ext cx="8229600" cy="5989638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void show(int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    System.out.println("1");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void show(String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    System.out.println("2");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public static void main(String[] args)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	test ob=new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ob.show(100);				//output:1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altLang="en-US" sz="2000"/>
          </a:p>
        </p:txBody>
      </p:sp>
      <p:sp>
        <p:nvSpPr>
          <p:cNvPr id="160771" name="Slide Number Placeholder 3">
            <a:extLst>
              <a:ext uri="{FF2B5EF4-FFF2-40B4-BE49-F238E27FC236}">
                <a16:creationId xmlns:a16="http://schemas.microsoft.com/office/drawing/2014/main" xmlns="" id="{870EF2E0-2A31-4304-9557-A5365EFCB2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8B3C6F-F500-4E2D-9450-709A94809D6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le 1">
            <a:extLst>
              <a:ext uri="{FF2B5EF4-FFF2-40B4-BE49-F238E27FC236}">
                <a16:creationId xmlns:a16="http://schemas.microsoft.com/office/drawing/2014/main" xmlns="" id="{0831A5FB-9133-40E5-9032-07230467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1795" name="Content Placeholder 2">
            <a:extLst>
              <a:ext uri="{FF2B5EF4-FFF2-40B4-BE49-F238E27FC236}">
                <a16:creationId xmlns:a16="http://schemas.microsoft.com/office/drawing/2014/main" xmlns="" id="{E8D65DBF-1859-4F90-B170-CDED023C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1796" name="Slide Number Placeholder 3">
            <a:extLst>
              <a:ext uri="{FF2B5EF4-FFF2-40B4-BE49-F238E27FC236}">
                <a16:creationId xmlns:a16="http://schemas.microsoft.com/office/drawing/2014/main" xmlns="" id="{8DAED216-DF76-4B60-855F-BD7FBC861C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904E75-6FA6-4759-B7B0-69008439E6B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1797" name="Picture 7">
            <a:extLst>
              <a:ext uri="{FF2B5EF4-FFF2-40B4-BE49-F238E27FC236}">
                <a16:creationId xmlns:a16="http://schemas.microsoft.com/office/drawing/2014/main" xmlns="" id="{7F5131C0-37F6-4369-9CFE-3FAB16DF4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9144000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>
            <a:extLst>
              <a:ext uri="{FF2B5EF4-FFF2-40B4-BE49-F238E27FC236}">
                <a16:creationId xmlns:a16="http://schemas.microsoft.com/office/drawing/2014/main" xmlns="" id="{9E8B8993-B3FC-44CF-AE4D-D29E52AE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2819" name="Content Placeholder 2">
            <a:extLst>
              <a:ext uri="{FF2B5EF4-FFF2-40B4-BE49-F238E27FC236}">
                <a16:creationId xmlns:a16="http://schemas.microsoft.com/office/drawing/2014/main" xmlns="" id="{ECA73554-4DFD-4B5A-912C-3643AECF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2820" name="Slide Number Placeholder 3">
            <a:extLst>
              <a:ext uri="{FF2B5EF4-FFF2-40B4-BE49-F238E27FC236}">
                <a16:creationId xmlns:a16="http://schemas.microsoft.com/office/drawing/2014/main" xmlns="" id="{122959A1-8CCD-4D68-AD08-35B4DD1F61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CBAE81-D672-4900-B371-2D2F8983B9A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2821" name="Picture 5">
            <a:extLst>
              <a:ext uri="{FF2B5EF4-FFF2-40B4-BE49-F238E27FC236}">
                <a16:creationId xmlns:a16="http://schemas.microsoft.com/office/drawing/2014/main" xmlns="" id="{5A615084-3A4D-4196-A940-95E96F67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9144000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>
            <a:extLst>
              <a:ext uri="{FF2B5EF4-FFF2-40B4-BE49-F238E27FC236}">
                <a16:creationId xmlns:a16="http://schemas.microsoft.com/office/drawing/2014/main" xmlns="" id="{BD4B7889-49C5-4B1D-A101-FCBFA430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3843" name="Content Placeholder 2">
            <a:extLst>
              <a:ext uri="{FF2B5EF4-FFF2-40B4-BE49-F238E27FC236}">
                <a16:creationId xmlns:a16="http://schemas.microsoft.com/office/drawing/2014/main" xmlns="" id="{61D565C7-F054-4A40-B22F-57AC161B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3844" name="Slide Number Placeholder 3">
            <a:extLst>
              <a:ext uri="{FF2B5EF4-FFF2-40B4-BE49-F238E27FC236}">
                <a16:creationId xmlns:a16="http://schemas.microsoft.com/office/drawing/2014/main" xmlns="" id="{3A07024B-03A2-49FA-8635-336E1FB1C6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6392EE-912F-4ECB-BE57-A597FBABA19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45" name="Picture 5">
            <a:extLst>
              <a:ext uri="{FF2B5EF4-FFF2-40B4-BE49-F238E27FC236}">
                <a16:creationId xmlns:a16="http://schemas.microsoft.com/office/drawing/2014/main" xmlns="" id="{601FBB34-D462-4FA0-AE1E-D6C05BAE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9144000" cy="598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>
            <a:extLst>
              <a:ext uri="{FF2B5EF4-FFF2-40B4-BE49-F238E27FC236}">
                <a16:creationId xmlns:a16="http://schemas.microsoft.com/office/drawing/2014/main" xmlns="" id="{3815FE2F-FB4B-480D-B035-97D6AE89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4867" name="Content Placeholder 2">
            <a:extLst>
              <a:ext uri="{FF2B5EF4-FFF2-40B4-BE49-F238E27FC236}">
                <a16:creationId xmlns:a16="http://schemas.microsoft.com/office/drawing/2014/main" xmlns="" id="{AA21227A-51A7-47CB-AC30-130D340BC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4868" name="Slide Number Placeholder 3">
            <a:extLst>
              <a:ext uri="{FF2B5EF4-FFF2-40B4-BE49-F238E27FC236}">
                <a16:creationId xmlns:a16="http://schemas.microsoft.com/office/drawing/2014/main" xmlns="" id="{E7E43028-D750-430E-9BCA-1474902C2A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EF53D7-DE1A-4DBA-9BBB-93D3DB4E734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4869" name="Picture 5">
            <a:extLst>
              <a:ext uri="{FF2B5EF4-FFF2-40B4-BE49-F238E27FC236}">
                <a16:creationId xmlns:a16="http://schemas.microsoft.com/office/drawing/2014/main" xmlns="" id="{6BC942CB-ACCB-45D1-A818-8C29B2984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"/>
            <a:ext cx="9144000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>
            <a:extLst>
              <a:ext uri="{FF2B5EF4-FFF2-40B4-BE49-F238E27FC236}">
                <a16:creationId xmlns:a16="http://schemas.microsoft.com/office/drawing/2014/main" xmlns="" id="{058BC277-E761-4514-8640-76EE1DA1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5891" name="Content Placeholder 2">
            <a:extLst>
              <a:ext uri="{FF2B5EF4-FFF2-40B4-BE49-F238E27FC236}">
                <a16:creationId xmlns:a16="http://schemas.microsoft.com/office/drawing/2014/main" xmlns="" id="{42F1E790-417E-462D-AC48-6DAB6051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5892" name="Slide Number Placeholder 3">
            <a:extLst>
              <a:ext uri="{FF2B5EF4-FFF2-40B4-BE49-F238E27FC236}">
                <a16:creationId xmlns:a16="http://schemas.microsoft.com/office/drawing/2014/main" xmlns="" id="{7DE7884C-D214-4A50-A9F3-32F5A02742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AB43CD-C803-4523-BCD0-B5B2111A635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5893" name="Picture 5">
            <a:extLst>
              <a:ext uri="{FF2B5EF4-FFF2-40B4-BE49-F238E27FC236}">
                <a16:creationId xmlns:a16="http://schemas.microsoft.com/office/drawing/2014/main" xmlns="" id="{48974DD0-400E-4858-B7AD-B36F8A99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25"/>
            <a:ext cx="9144000" cy="632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1">
            <a:extLst>
              <a:ext uri="{FF2B5EF4-FFF2-40B4-BE49-F238E27FC236}">
                <a16:creationId xmlns:a16="http://schemas.microsoft.com/office/drawing/2014/main" xmlns="" id="{AE4035E6-BC21-4CD8-B1EA-448A94B5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6915" name="Content Placeholder 2">
            <a:extLst>
              <a:ext uri="{FF2B5EF4-FFF2-40B4-BE49-F238E27FC236}">
                <a16:creationId xmlns:a16="http://schemas.microsoft.com/office/drawing/2014/main" xmlns="" id="{1675A532-856C-4586-8D0D-2294F3F7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6916" name="Slide Number Placeholder 3">
            <a:extLst>
              <a:ext uri="{FF2B5EF4-FFF2-40B4-BE49-F238E27FC236}">
                <a16:creationId xmlns:a16="http://schemas.microsoft.com/office/drawing/2014/main" xmlns="" id="{CDB160E8-B7AB-4B1C-BD45-BD341E7AF8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AACC6E-4BB5-4BCF-BB82-9E7A0B78541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6917" name="Picture 5">
            <a:extLst>
              <a:ext uri="{FF2B5EF4-FFF2-40B4-BE49-F238E27FC236}">
                <a16:creationId xmlns:a16="http://schemas.microsoft.com/office/drawing/2014/main" xmlns="" id="{B1897547-3EA6-4133-9123-606A19D9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38"/>
            <a:ext cx="9144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Content Placeholder 2">
            <a:extLst>
              <a:ext uri="{FF2B5EF4-FFF2-40B4-BE49-F238E27FC236}">
                <a16:creationId xmlns:a16="http://schemas.microsoft.com/office/drawing/2014/main" xmlns="" id="{7FCADBA0-9BEE-4246-B8C9-F8A79E98B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4770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	public static void main(String[] args)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	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	    System.out.println("1");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	    Main ob=new Main();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	    ob.main(10);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    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	public static void main(int a)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	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	     System.out.println("2");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400"/>
              <a:t>}</a:t>
            </a:r>
          </a:p>
        </p:txBody>
      </p:sp>
      <p:sp>
        <p:nvSpPr>
          <p:cNvPr id="167939" name="Slide Number Placeholder 3">
            <a:extLst>
              <a:ext uri="{FF2B5EF4-FFF2-40B4-BE49-F238E27FC236}">
                <a16:creationId xmlns:a16="http://schemas.microsoft.com/office/drawing/2014/main" xmlns="" id="{BB5E393B-C4D2-49E3-8175-65EEBE1F21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6029FF-0445-459A-AA25-BA4367558A7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>
            <a:extLst>
              <a:ext uri="{FF2B5EF4-FFF2-40B4-BE49-F238E27FC236}">
                <a16:creationId xmlns:a16="http://schemas.microsoft.com/office/drawing/2014/main" xmlns="" id="{6F58CFD9-0832-4A32-AC35-034E7747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8963" name="Content Placeholder 2">
            <a:extLst>
              <a:ext uri="{FF2B5EF4-FFF2-40B4-BE49-F238E27FC236}">
                <a16:creationId xmlns:a16="http://schemas.microsoft.com/office/drawing/2014/main" xmlns="" id="{2D6B45D1-063C-46D5-A8DF-036C9A20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8964" name="Slide Number Placeholder 3">
            <a:extLst>
              <a:ext uri="{FF2B5EF4-FFF2-40B4-BE49-F238E27FC236}">
                <a16:creationId xmlns:a16="http://schemas.microsoft.com/office/drawing/2014/main" xmlns="" id="{93018CD8-CBEB-4417-A30E-D649E66849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FD50E6-08FD-454C-A19C-13ABFC72EB8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8965" name="Picture 5">
            <a:extLst>
              <a:ext uri="{FF2B5EF4-FFF2-40B4-BE49-F238E27FC236}">
                <a16:creationId xmlns:a16="http://schemas.microsoft.com/office/drawing/2014/main" xmlns="" id="{D03DC4E9-04CA-4DDF-957E-2FE43390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"/>
            <a:ext cx="9144000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ext Box 1">
            <a:extLst>
              <a:ext uri="{FF2B5EF4-FFF2-40B4-BE49-F238E27FC236}">
                <a16:creationId xmlns:a16="http://schemas.microsoft.com/office/drawing/2014/main" xmlns="" id="{AB033A72-5FC9-4DAA-A5E3-B12C8CD21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5252376B-DAD6-4ACE-9E83-A225D2B0F1CA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8483" name="Picture 2">
            <a:extLst>
              <a:ext uri="{FF2B5EF4-FFF2-40B4-BE49-F238E27FC236}">
                <a16:creationId xmlns:a16="http://schemas.microsoft.com/office/drawing/2014/main" xmlns="" id="{B9C330FA-510C-4130-A3D8-0E5F3E92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98613"/>
            <a:ext cx="609600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8484" name="Slide Number Placeholder 3">
            <a:extLst>
              <a:ext uri="{FF2B5EF4-FFF2-40B4-BE49-F238E27FC236}">
                <a16:creationId xmlns:a16="http://schemas.microsoft.com/office/drawing/2014/main" xmlns="" id="{D9BC61B7-17A4-4D58-A32D-3CD73F6535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977E611-D64A-4D26-AF1E-842031026E3E}" type="slidenum">
              <a:rPr lang="en-US" altLang="en-US"/>
              <a:pPr/>
              <a:t>16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>
            <a:extLst>
              <a:ext uri="{FF2B5EF4-FFF2-40B4-BE49-F238E27FC236}">
                <a16:creationId xmlns:a16="http://schemas.microsoft.com/office/drawing/2014/main" xmlns="" id="{733BF86D-A1E3-4C4E-AA1B-7123B4CE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9987" name="Content Placeholder 2">
            <a:extLst>
              <a:ext uri="{FF2B5EF4-FFF2-40B4-BE49-F238E27FC236}">
                <a16:creationId xmlns:a16="http://schemas.microsoft.com/office/drawing/2014/main" xmlns="" id="{9636FFDE-80D2-4164-A0DF-25E9E6C6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9988" name="Slide Number Placeholder 3">
            <a:extLst>
              <a:ext uri="{FF2B5EF4-FFF2-40B4-BE49-F238E27FC236}">
                <a16:creationId xmlns:a16="http://schemas.microsoft.com/office/drawing/2014/main" xmlns="" id="{1B8768E1-B0B2-40C5-B551-FE3BC5839D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790858-4F0A-425E-B8BD-AC9E47E2969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9989" name="Picture 5">
            <a:extLst>
              <a:ext uri="{FF2B5EF4-FFF2-40B4-BE49-F238E27FC236}">
                <a16:creationId xmlns:a16="http://schemas.microsoft.com/office/drawing/2014/main" xmlns="" id="{150229E8-EB6E-4633-8BD2-6D47A198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91440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Content Placeholder 2">
            <a:extLst>
              <a:ext uri="{FF2B5EF4-FFF2-40B4-BE49-F238E27FC236}">
                <a16:creationId xmlns:a16="http://schemas.microsoft.com/office/drawing/2014/main" xmlns="" id="{FF24CB27-199F-408E-9196-1E4A30CE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xmlns="" id="{C250399C-8E49-4F15-8069-E1F5A46B2A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512E79-0C21-469A-BA6B-2F11450B3F0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1012" name="Picture 5">
            <a:extLst>
              <a:ext uri="{FF2B5EF4-FFF2-40B4-BE49-F238E27FC236}">
                <a16:creationId xmlns:a16="http://schemas.microsoft.com/office/drawing/2014/main" xmlns="" id="{A1AE6CFA-FDED-4EE4-923B-8108C39C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4000"/>
            <a:ext cx="8458200" cy="610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Content Placeholder 2">
            <a:extLst>
              <a:ext uri="{FF2B5EF4-FFF2-40B4-BE49-F238E27FC236}">
                <a16:creationId xmlns:a16="http://schemas.microsoft.com/office/drawing/2014/main" xmlns="" id="{F572E89B-C184-4039-8ABB-CBA6A2B84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2035" name="Slide Number Placeholder 3">
            <a:extLst>
              <a:ext uri="{FF2B5EF4-FFF2-40B4-BE49-F238E27FC236}">
                <a16:creationId xmlns:a16="http://schemas.microsoft.com/office/drawing/2014/main" xmlns="" id="{C6342DBD-C7EA-485D-8BB6-5BD4EB0A3F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70A6A6-0A5A-4244-A933-96553B022C9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2036" name="Picture 5">
            <a:extLst>
              <a:ext uri="{FF2B5EF4-FFF2-40B4-BE49-F238E27FC236}">
                <a16:creationId xmlns:a16="http://schemas.microsoft.com/office/drawing/2014/main" xmlns="" id="{35BA4691-81A9-4A57-87BE-B447DF1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"/>
            <a:ext cx="9144000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Content Placeholder 2">
            <a:extLst>
              <a:ext uri="{FF2B5EF4-FFF2-40B4-BE49-F238E27FC236}">
                <a16:creationId xmlns:a16="http://schemas.microsoft.com/office/drawing/2014/main" xmlns="" id="{D90EBC0E-F882-44AB-BC9C-B0305CF5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3059" name="Slide Number Placeholder 3">
            <a:extLst>
              <a:ext uri="{FF2B5EF4-FFF2-40B4-BE49-F238E27FC236}">
                <a16:creationId xmlns:a16="http://schemas.microsoft.com/office/drawing/2014/main" xmlns="" id="{70565345-8560-44B8-95D9-35836AB0E9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BA07C9-0D12-4F82-B0E6-483753C5A1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3060" name="Picture 5">
            <a:extLst>
              <a:ext uri="{FF2B5EF4-FFF2-40B4-BE49-F238E27FC236}">
                <a16:creationId xmlns:a16="http://schemas.microsoft.com/office/drawing/2014/main" xmlns="" id="{65716D45-0942-45B7-B529-FB1C319F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675"/>
            <a:ext cx="9144000" cy="597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>
            <a:extLst>
              <a:ext uri="{FF2B5EF4-FFF2-40B4-BE49-F238E27FC236}">
                <a16:creationId xmlns:a16="http://schemas.microsoft.com/office/drawing/2014/main" xmlns="" id="{51313DBD-D8EF-4121-ABE5-57CD8F30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7155" name="Content Placeholder 2">
            <a:extLst>
              <a:ext uri="{FF2B5EF4-FFF2-40B4-BE49-F238E27FC236}">
                <a16:creationId xmlns:a16="http://schemas.microsoft.com/office/drawing/2014/main" xmlns="" id="{1DCDE736-99C5-494A-B476-9B307B107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7156" name="Slide Number Placeholder 3">
            <a:extLst>
              <a:ext uri="{FF2B5EF4-FFF2-40B4-BE49-F238E27FC236}">
                <a16:creationId xmlns:a16="http://schemas.microsoft.com/office/drawing/2014/main" xmlns="" id="{BF5AF6AD-C8F5-42A0-A21F-B3F00BF858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88D5B8-F58F-416F-9E1E-CB66EA3141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7157" name="Picture 5">
            <a:extLst>
              <a:ext uri="{FF2B5EF4-FFF2-40B4-BE49-F238E27FC236}">
                <a16:creationId xmlns:a16="http://schemas.microsoft.com/office/drawing/2014/main" xmlns="" id="{EFF93D8F-9200-4162-9989-216FD196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9144000" cy="644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Content Placeholder 2">
            <a:extLst>
              <a:ext uri="{FF2B5EF4-FFF2-40B4-BE49-F238E27FC236}">
                <a16:creationId xmlns:a16="http://schemas.microsoft.com/office/drawing/2014/main" xmlns="" id="{AD4B68D2-CB51-437F-AAF6-A761489D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8179" name="Slide Number Placeholder 3">
            <a:extLst>
              <a:ext uri="{FF2B5EF4-FFF2-40B4-BE49-F238E27FC236}">
                <a16:creationId xmlns:a16="http://schemas.microsoft.com/office/drawing/2014/main" xmlns="" id="{FA2EE5A7-DBD5-4E7A-B298-5F697F7CB9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CC3AC-6701-4085-A633-050CD0BEAD4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8180" name="Picture 5">
            <a:extLst>
              <a:ext uri="{FF2B5EF4-FFF2-40B4-BE49-F238E27FC236}">
                <a16:creationId xmlns:a16="http://schemas.microsoft.com/office/drawing/2014/main" xmlns="" id="{4EB15A12-39A2-4281-A8A0-5D077A7B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9144000" cy="598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F284686-FA25-4484-A3C1-C19782BC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2BA63C0-7EAC-4E7A-A61C-993795B0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0BF63C3-EF5B-4FD8-ADFA-A2A63E60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654"/>
            <a:ext cx="9144000" cy="36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445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Rectangle 10">
            <a:extLst>
              <a:ext uri="{FF2B5EF4-FFF2-40B4-BE49-F238E27FC236}">
                <a16:creationId xmlns:a16="http://schemas.microsoft.com/office/drawing/2014/main" xmlns="" id="{5826ABF9-5484-4D8E-913C-A3101C0ED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52800"/>
            <a:ext cx="2362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</a:rPr>
              <a:t> </a:t>
            </a:r>
            <a:r>
              <a:rPr lang="en-US" sz="1900" dirty="0">
                <a:latin typeface="+mn-lt"/>
              </a:rPr>
              <a:t>Circle object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dirty="0">
                <a:latin typeface="Arial" charset="0"/>
              </a:rPr>
              <a:t>area</a:t>
            </a:r>
            <a:r>
              <a:rPr lang="en-US" sz="1900" dirty="0">
                <a:latin typeface="+mn-lt"/>
              </a:rPr>
              <a:t>( circle)</a:t>
            </a:r>
          </a:p>
        </p:txBody>
      </p:sp>
      <p:sp>
        <p:nvSpPr>
          <p:cNvPr id="59395" name="Line 21">
            <a:extLst>
              <a:ext uri="{FF2B5EF4-FFF2-40B4-BE49-F238E27FC236}">
                <a16:creationId xmlns:a16="http://schemas.microsoft.com/office/drawing/2014/main" xmlns="" id="{DA01490F-5A59-4502-A96C-00F8152332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40386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xmlns="" id="{FC9E814E-82C7-4FCE-BFA0-990461EE1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352800"/>
            <a:ext cx="2362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</a:rPr>
              <a:t> triangle</a:t>
            </a:r>
            <a:r>
              <a:rPr lang="en-US" sz="1900" dirty="0">
                <a:latin typeface="+mn-lt"/>
              </a:rPr>
              <a:t> object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dirty="0">
                <a:latin typeface="Arial" charset="0"/>
              </a:rPr>
              <a:t>area</a:t>
            </a:r>
            <a:r>
              <a:rPr lang="en-US" sz="1900" dirty="0">
                <a:latin typeface="+mn-lt"/>
              </a:rPr>
              <a:t>(</a:t>
            </a:r>
            <a:r>
              <a:rPr lang="en-US" sz="2000" dirty="0">
                <a:latin typeface="Times New Roman" pitchFamily="18" charset="0"/>
              </a:rPr>
              <a:t>triangle</a:t>
            </a:r>
            <a:r>
              <a:rPr lang="en-US" sz="1900" dirty="0">
                <a:latin typeface="+mn-lt"/>
              </a:rPr>
              <a:t>)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xmlns="" id="{2E7EB9B3-75EA-4D9A-9902-CB3C2ADBF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352800"/>
            <a:ext cx="2362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</a:rPr>
              <a:t> rectangle</a:t>
            </a:r>
            <a:r>
              <a:rPr lang="en-US" sz="1900" dirty="0">
                <a:latin typeface="+mn-lt"/>
              </a:rPr>
              <a:t> object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dirty="0">
                <a:latin typeface="Arial" charset="0"/>
              </a:rPr>
              <a:t>area</a:t>
            </a:r>
            <a:r>
              <a:rPr lang="en-US" sz="1900" dirty="0">
                <a:latin typeface="+mn-lt"/>
              </a:rPr>
              <a:t>(</a:t>
            </a:r>
            <a:r>
              <a:rPr lang="en-US" sz="2000" dirty="0">
                <a:latin typeface="Times New Roman" pitchFamily="18" charset="0"/>
              </a:rPr>
              <a:t>rectangle</a:t>
            </a:r>
            <a:r>
              <a:rPr lang="en-US" sz="1900" dirty="0">
                <a:latin typeface="+mn-lt"/>
              </a:rPr>
              <a:t>)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xmlns="" id="{B209C977-C1CE-4DD0-B6F8-9A12FE6FA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33400"/>
            <a:ext cx="2362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</a:rPr>
              <a:t> Class Shape</a:t>
            </a:r>
            <a:endParaRPr lang="en-US" sz="1900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00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dirty="0">
                <a:latin typeface="+mn-lt"/>
              </a:rPr>
              <a:t>area( )</a:t>
            </a:r>
          </a:p>
        </p:txBody>
      </p:sp>
      <p:sp>
        <p:nvSpPr>
          <p:cNvPr id="59399" name="Line 21">
            <a:extLst>
              <a:ext uri="{FF2B5EF4-FFF2-40B4-BE49-F238E27FC236}">
                <a16:creationId xmlns:a16="http://schemas.microsoft.com/office/drawing/2014/main" xmlns="" id="{BDAB6FF0-61E9-4D98-8B18-88EAE76319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295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400" name="Line 21">
            <a:extLst>
              <a:ext uri="{FF2B5EF4-FFF2-40B4-BE49-F238E27FC236}">
                <a16:creationId xmlns:a16="http://schemas.microsoft.com/office/drawing/2014/main" xmlns="" id="{6675143A-9877-4C74-B8EA-B7603E580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0386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401" name="Line 21">
            <a:extLst>
              <a:ext uri="{FF2B5EF4-FFF2-40B4-BE49-F238E27FC236}">
                <a16:creationId xmlns:a16="http://schemas.microsoft.com/office/drawing/2014/main" xmlns="" id="{92B36773-8BAC-4D43-878D-E20EE71CF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0386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A1B3956-F671-4326-9B42-5C496092FBCD}"/>
              </a:ext>
            </a:extLst>
          </p:cNvPr>
          <p:cNvCxnSpPr/>
          <p:nvPr/>
        </p:nvCxnSpPr>
        <p:spPr>
          <a:xfrm rot="5400000">
            <a:off x="3619501" y="2705100"/>
            <a:ext cx="1295400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28F26940-3415-4593-B065-E91613B5FF4B}"/>
              </a:ext>
            </a:extLst>
          </p:cNvPr>
          <p:cNvCxnSpPr/>
          <p:nvPr/>
        </p:nvCxnSpPr>
        <p:spPr>
          <a:xfrm>
            <a:off x="5562600" y="2057400"/>
            <a:ext cx="16002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C635873C-9AB9-4226-9A9B-671E4EF8EAE6}"/>
              </a:ext>
            </a:extLst>
          </p:cNvPr>
          <p:cNvCxnSpPr/>
          <p:nvPr/>
        </p:nvCxnSpPr>
        <p:spPr>
          <a:xfrm rot="10800000" flipV="1">
            <a:off x="1447800" y="2057400"/>
            <a:ext cx="1754188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05" name="TextBox 12">
            <a:extLst>
              <a:ext uri="{FF2B5EF4-FFF2-40B4-BE49-F238E27FC236}">
                <a16:creationId xmlns:a16="http://schemas.microsoft.com/office/drawing/2014/main" xmlns="" id="{5E704B5A-D994-410E-B386-6BA23D97D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486400"/>
            <a:ext cx="502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N" altLang="en-US" sz="2400" b="1" i="1"/>
              <a:t>Virtual function</a:t>
            </a:r>
          </a:p>
        </p:txBody>
      </p:sp>
      <p:sp>
        <p:nvSpPr>
          <p:cNvPr id="59406" name="Slide Number Placeholder 13">
            <a:extLst>
              <a:ext uri="{FF2B5EF4-FFF2-40B4-BE49-F238E27FC236}">
                <a16:creationId xmlns:a16="http://schemas.microsoft.com/office/drawing/2014/main" xmlns="" id="{8E8B3215-A312-4293-B5D6-5D61011D95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6B15DC-2D67-48DE-BC38-18EEB80CB2C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045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ADB63D0-DEFD-43A0-80AA-855E54EB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FE45309-4CFA-4991-B38E-75830B570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212DF1-92CB-470C-AF9F-4636DC2D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838199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847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CE88FC2-E2C2-4021-AB0F-BF0FE3EE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18A9142-FBBE-49D5-B595-71C9826F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F1107B-8F99-4F4A-9BAB-A69576AB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209675"/>
            <a:ext cx="5600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2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>
            <a:extLst>
              <a:ext uri="{FF2B5EF4-FFF2-40B4-BE49-F238E27FC236}">
                <a16:creationId xmlns:a16="http://schemas.microsoft.com/office/drawing/2014/main" xmlns="" id="{7BF33CE6-5C1D-4FE9-9489-5E1B6031A8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89D05AA-08C6-460A-BC0D-6A44D004034C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150531" name="Picture 2" descr="Image result for multiple inheritance in c++ with data members and functions">
            <a:extLst>
              <a:ext uri="{FF2B5EF4-FFF2-40B4-BE49-F238E27FC236}">
                <a16:creationId xmlns:a16="http://schemas.microsoft.com/office/drawing/2014/main" xmlns="" id="{66A8BB3F-9367-4325-A220-482DD569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54864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E8666E3-28A1-4A96-8BD6-7A2D04FB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4C74C2C-5F7E-46DB-91A8-4D65FBD8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A4C4D2-E319-45FA-9F63-1DEE20D4D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847725"/>
            <a:ext cx="60198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343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A12B0E5-9C29-471F-9445-F1A8C08B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91AF5BE-F8E2-41B8-95AF-1220A524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688F7C-A57C-4CE4-A4E4-C9F92A68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890"/>
            <a:ext cx="9144000" cy="41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450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F83159-FCEF-408B-9241-1A4697FBE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D649822-7487-4D16-B5F2-4EA35517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6C0B09-B9CC-4FD3-AC1A-6E914120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49"/>
            <a:ext cx="9144000" cy="40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846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9142F57-42FC-4C37-970D-D819885A3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C5A3760-4ED9-4ADB-B7FC-BC5BE901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7572E8-9372-430E-81CE-A4266978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413"/>
            <a:ext cx="9144000" cy="41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35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64D2F99-C0EB-4E3B-B796-D07467FD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DCB9231-3EFE-4518-8BBB-F7EE76FD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F57079-FA67-4E56-96C5-D4D89191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22"/>
            <a:ext cx="9144000" cy="40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80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Number Placeholder 1">
            <a:extLst>
              <a:ext uri="{FF2B5EF4-FFF2-40B4-BE49-F238E27FC236}">
                <a16:creationId xmlns:a16="http://schemas.microsoft.com/office/drawing/2014/main" xmlns="" id="{DD185518-EF91-4011-A074-130BD7DFD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10F7009-6F3D-408D-AD01-41DD55AE6F53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151555" name="Picture 2" descr="Image result for multiple inheritance in c++ with data members and functions">
            <a:extLst>
              <a:ext uri="{FF2B5EF4-FFF2-40B4-BE49-F238E27FC236}">
                <a16:creationId xmlns:a16="http://schemas.microsoft.com/office/drawing/2014/main" xmlns="" id="{3F98FFB6-5D91-4C8F-B09A-B7C163BD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1295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TextBox 3">
            <a:extLst>
              <a:ext uri="{FF2B5EF4-FFF2-40B4-BE49-F238E27FC236}">
                <a16:creationId xmlns:a16="http://schemas.microsoft.com/office/drawing/2014/main" xmlns="" id="{43567EA4-5855-445D-9156-2B60EB49F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"/>
            <a:ext cx="670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400">
                <a:solidFill>
                  <a:schemeClr val="tx1"/>
                </a:solidFill>
              </a:rPr>
              <a:t>Types of Inheritance</a:t>
            </a: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>
            <a:extLst>
              <a:ext uri="{FF2B5EF4-FFF2-40B4-BE49-F238E27FC236}">
                <a16:creationId xmlns:a16="http://schemas.microsoft.com/office/drawing/2014/main" xmlns="" id="{5B560C40-032B-424C-ABC3-BB28F7252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838200"/>
            <a:ext cx="7696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1363" indent="-28416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1413" indent="-22701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98613" indent="-227013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rgbClr val="97CDC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en-US" sz="2300">
                <a:solidFill>
                  <a:srgbClr val="000000"/>
                </a:solidFill>
                <a:latin typeface="Arial" panose="020B0604020202020204" pitchFamily="34" charset="0"/>
              </a:rPr>
              <a:t>Types of Inheritance</a:t>
            </a:r>
          </a:p>
          <a:p>
            <a:pPr lvl="2" eaLnBrk="1" hangingPunct="1">
              <a:spcBef>
                <a:spcPts val="500"/>
              </a:spcBef>
              <a:buClr>
                <a:srgbClr val="000000"/>
              </a:buClr>
              <a:buSzPct val="150000"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 eaLnBrk="1" hangingPunct="1">
              <a:spcBef>
                <a:spcPts val="500"/>
              </a:spcBef>
              <a:buClr>
                <a:srgbClr val="000000"/>
              </a:buClr>
              <a:buSzPct val="150000"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Single Inheritance </a:t>
            </a:r>
          </a:p>
          <a:p>
            <a:pPr lvl="3" eaLnBrk="1" hangingPunct="1">
              <a:spcBef>
                <a:spcPts val="450"/>
              </a:spcBef>
              <a:buClr>
                <a:srgbClr val="336666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Class inherits from one base class</a:t>
            </a:r>
          </a:p>
          <a:p>
            <a:pPr lvl="2" eaLnBrk="1" hangingPunct="1">
              <a:spcBef>
                <a:spcPts val="550"/>
              </a:spcBef>
              <a:buClr>
                <a:srgbClr val="000000"/>
              </a:buClr>
              <a:buSzPct val="150000"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Multiple Inheritance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lvl="3" eaLnBrk="1" hangingPunct="1">
              <a:spcBef>
                <a:spcPts val="500"/>
              </a:spcBef>
              <a:buClr>
                <a:srgbClr val="336666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Class inherits from multiple base classes</a:t>
            </a:r>
          </a:p>
          <a:p>
            <a:pPr lvl="2" eaLnBrk="1" hangingPunct="1">
              <a:spcBef>
                <a:spcPts val="550"/>
              </a:spcBef>
              <a:buClr>
                <a:srgbClr val="000000"/>
              </a:buClr>
              <a:buSzPct val="150000"/>
            </a:pP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Multilevel inheritance</a:t>
            </a:r>
          </a:p>
          <a:p>
            <a:pPr lvl="3" eaLnBrk="1" hangingPunct="1">
              <a:spcBef>
                <a:spcPts val="500"/>
              </a:spcBef>
              <a:buClr>
                <a:srgbClr val="336666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Class inherits from multilevel base classes</a:t>
            </a:r>
          </a:p>
          <a:p>
            <a:pPr lvl="2" eaLnBrk="1" hangingPunct="1">
              <a:spcBef>
                <a:spcPts val="550"/>
              </a:spcBef>
              <a:buClr>
                <a:srgbClr val="000000"/>
              </a:buClr>
              <a:buSzPct val="150000"/>
            </a:pP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Hierarchical Inheritance</a:t>
            </a:r>
          </a:p>
          <a:p>
            <a:pPr lvl="2" eaLnBrk="1" hangingPunct="1">
              <a:spcBef>
                <a:spcPts val="550"/>
              </a:spcBef>
              <a:buClr>
                <a:srgbClr val="000000"/>
              </a:buClr>
              <a:buSzPct val="150000"/>
              <a:buFont typeface="Times New Roman" panose="02020603050405020304" pitchFamily="18" charset="0"/>
              <a:buNone/>
            </a:pP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	      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single base class &amp; multiple derived classes.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lvl="2" eaLnBrk="1" hangingPunct="1">
              <a:spcBef>
                <a:spcPts val="550"/>
              </a:spcBef>
              <a:buClr>
                <a:srgbClr val="000000"/>
              </a:buClr>
              <a:buSzPct val="150000"/>
            </a:pP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Hybrid Inheritance</a:t>
            </a:r>
          </a:p>
          <a:p>
            <a:pPr lvl="3" eaLnBrk="1" hangingPunct="1">
              <a:spcBef>
                <a:spcPts val="450"/>
              </a:spcBef>
              <a:buClr>
                <a:srgbClr val="336666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Multilevel &amp; multiple base classes</a:t>
            </a:r>
          </a:p>
          <a:p>
            <a:pPr lvl="3" eaLnBrk="1" hangingPunct="1">
              <a:spcBef>
                <a:spcPts val="450"/>
              </a:spcBef>
              <a:buClr>
                <a:srgbClr val="336666"/>
              </a:buClr>
              <a:buSzPct val="150000"/>
              <a:buFont typeface="Arial" panose="020B0604020202020204" pitchFamily="34" charset="0"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2579" name="Slide Number Placeholder 2">
            <a:extLst>
              <a:ext uri="{FF2B5EF4-FFF2-40B4-BE49-F238E27FC236}">
                <a16:creationId xmlns:a16="http://schemas.microsoft.com/office/drawing/2014/main" xmlns="" id="{4121D004-79E1-4622-8456-A6FE825932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413F20-2905-47C2-9ECC-1721C35634B4}" type="slidenum">
              <a:rPr lang="en-US" altLang="en-US"/>
              <a:pPr/>
              <a:t>19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098" name="Picture 2" descr="D:\Neha VIT\vit oop\oop vit syallabu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7"/>
          <a:stretch/>
        </p:blipFill>
        <p:spPr bwMode="auto">
          <a:xfrm>
            <a:off x="609600" y="195262"/>
            <a:ext cx="8077200" cy="66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41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Number Placeholder 1">
            <a:extLst>
              <a:ext uri="{FF2B5EF4-FFF2-40B4-BE49-F238E27FC236}">
                <a16:creationId xmlns:a16="http://schemas.microsoft.com/office/drawing/2014/main" xmlns="" id="{C0A74047-E101-4D90-BFF3-DF80B0E9CE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D763654-A315-45E6-89A2-DB759E2BD923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" name="AutoShape 2" descr="Inheritance in Java | Java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nheritance in Java | Java Tutorial | PrepIns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4" y="312738"/>
            <a:ext cx="8487918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>
            <a:extLst>
              <a:ext uri="{FF2B5EF4-FFF2-40B4-BE49-F238E27FC236}">
                <a16:creationId xmlns:a16="http://schemas.microsoft.com/office/drawing/2014/main" xmlns="" id="{3ABF98BE-364A-45B7-9148-C474C4FF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altLang="en-US" sz="3200" b="1">
                <a:solidFill>
                  <a:srgbClr val="000000"/>
                </a:solidFill>
              </a:rPr>
              <a:t/>
            </a:r>
            <a:br>
              <a:rPr lang="en-US" altLang="en-US" sz="3200" b="1">
                <a:solidFill>
                  <a:srgbClr val="000000"/>
                </a:solidFill>
              </a:rPr>
            </a:br>
            <a:r>
              <a:rPr lang="en-US" altLang="en-US" sz="3200" b="1">
                <a:solidFill>
                  <a:srgbClr val="000000"/>
                </a:solidFill>
              </a:rPr>
              <a:t/>
            </a:r>
            <a:br>
              <a:rPr lang="en-US" altLang="en-US" sz="3200" b="1">
                <a:solidFill>
                  <a:srgbClr val="000000"/>
                </a:solidFill>
              </a:rPr>
            </a:br>
            <a:r>
              <a:rPr lang="en-US" altLang="en-US" sz="4000" b="1">
                <a:solidFill>
                  <a:srgbClr val="000000"/>
                </a:solidFill>
              </a:rPr>
              <a:t>Single Inheritance </a:t>
            </a:r>
            <a:br>
              <a:rPr lang="en-US" altLang="en-US" sz="4000" b="1">
                <a:solidFill>
                  <a:srgbClr val="000000"/>
                </a:solidFill>
              </a:rPr>
            </a:br>
            <a:endParaRPr lang="en-US" altLang="en-US" sz="6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056562-711B-4926-B5E2-6B78005F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It consist of single base &amp; single derived class.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Derived class inherits all protected &amp; public members.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Private members will not be derived.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None/>
              <a:defRPr/>
            </a:pPr>
            <a:r>
              <a:rPr lang="en-US" dirty="0"/>
              <a:t>class B: public A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  <a:p>
            <a:pPr>
              <a:buFont typeface="Arial" charset="0"/>
              <a:buNone/>
              <a:defRPr/>
            </a:pPr>
            <a:r>
              <a:rPr lang="en-US" dirty="0"/>
              <a:t>}</a:t>
            </a:r>
          </a:p>
        </p:txBody>
      </p:sp>
      <p:sp>
        <p:nvSpPr>
          <p:cNvPr id="155652" name="Slide Number Placeholder 3">
            <a:extLst>
              <a:ext uri="{FF2B5EF4-FFF2-40B4-BE49-F238E27FC236}">
                <a16:creationId xmlns:a16="http://schemas.microsoft.com/office/drawing/2014/main" xmlns="" id="{82294DC7-FADF-4C27-9026-0FC4A6A890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34C929F-5C3E-40D5-BE04-5C639E415C5C}" type="slidenum">
              <a:rPr lang="en-US" altLang="en-US"/>
              <a:pPr/>
              <a:t>21</a:t>
            </a:fld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Number Placeholder 3">
            <a:extLst>
              <a:ext uri="{FF2B5EF4-FFF2-40B4-BE49-F238E27FC236}">
                <a16:creationId xmlns:a16="http://schemas.microsoft.com/office/drawing/2014/main" xmlns="" id="{19BFF4B9-592A-4EB0-B319-FB25B6FBCA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AF46583-3EF8-4B3B-A5D1-6CFC8272246A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156675" name="Picture 2">
            <a:extLst>
              <a:ext uri="{FF2B5EF4-FFF2-40B4-BE49-F238E27FC236}">
                <a16:creationId xmlns:a16="http://schemas.microsoft.com/office/drawing/2014/main" xmlns="" id="{A7F491A1-40EE-4EEC-9E96-A3A9B1E58A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066800"/>
            <a:ext cx="4695825" cy="5029200"/>
          </a:xfrm>
        </p:spPr>
      </p:pic>
      <p:sp>
        <p:nvSpPr>
          <p:cNvPr id="156676" name="Rectangle 5">
            <a:extLst>
              <a:ext uri="{FF2B5EF4-FFF2-40B4-BE49-F238E27FC236}">
                <a16:creationId xmlns:a16="http://schemas.microsoft.com/office/drawing/2014/main" xmlns="" id="{5E42B1D3-79E6-4DDD-9F73-1543F7F3E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>
                <a:solidFill>
                  <a:schemeClr val="tx1"/>
                </a:solidFill>
              </a:rPr>
              <a:t>Write a C++ program to illustrate single inheritance.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Content Placeholder 2">
            <a:extLst>
              <a:ext uri="{FF2B5EF4-FFF2-40B4-BE49-F238E27FC236}">
                <a16:creationId xmlns:a16="http://schemas.microsoft.com/office/drawing/2014/main" xmlns="" id="{1F93C02A-59CE-4F25-9C03-53FDD4144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class employee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{		protected: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			char Name[10];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			int id;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3600" b="1" dirty="0"/>
              <a:t>class salary </a:t>
            </a:r>
            <a:r>
              <a:rPr lang="en-US" altLang="en-US" sz="3600" b="1" dirty="0" smtClean="0"/>
              <a:t>: </a:t>
            </a:r>
            <a:r>
              <a:rPr lang="en-US" altLang="en-US" sz="3600" b="1" dirty="0"/>
              <a:t>public employee</a:t>
            </a:r>
            <a:endParaRPr lang="en-US" altLang="en-US" sz="2800" b="1" dirty="0"/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		int </a:t>
            </a:r>
            <a:r>
              <a:rPr lang="en-US" altLang="en-US" sz="2800" dirty="0" err="1"/>
              <a:t>amt,hra,da,basic</a:t>
            </a:r>
            <a:r>
              <a:rPr lang="en-US" altLang="en-US" sz="2800" dirty="0"/>
              <a:t>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public: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		void accept();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		void display();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/>
              <a:t>};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800" dirty="0"/>
          </a:p>
        </p:txBody>
      </p:sp>
      <p:sp>
        <p:nvSpPr>
          <p:cNvPr id="157699" name="Slide Number Placeholder 3">
            <a:extLst>
              <a:ext uri="{FF2B5EF4-FFF2-40B4-BE49-F238E27FC236}">
                <a16:creationId xmlns:a16="http://schemas.microsoft.com/office/drawing/2014/main" xmlns="" id="{C8F099B7-9A22-496F-8E93-558E67B809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C9D8662-37CE-4551-A4A5-5FFC92B37A98}" type="slidenum">
              <a:rPr lang="en-US" altLang="en-US"/>
              <a:pPr/>
              <a:t>23</a:t>
            </a:fld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Content Placeholder 2">
            <a:extLst>
              <a:ext uri="{FF2B5EF4-FFF2-40B4-BE49-F238E27FC236}">
                <a16:creationId xmlns:a16="http://schemas.microsoft.com/office/drawing/2014/main" xmlns="" id="{43293C6D-141B-4892-BD1A-3827C0E7E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void salary :: accept()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dirty="0" err="1" smtClean="0"/>
              <a:t>cout</a:t>
            </a:r>
            <a:r>
              <a:rPr lang="en-US" altLang="en-US" dirty="0" smtClean="0"/>
              <a:t>&lt;&lt;“\</a:t>
            </a:r>
            <a:r>
              <a:rPr lang="en-US" altLang="en-US" dirty="0" err="1"/>
              <a:t>nEnter</a:t>
            </a:r>
            <a:r>
              <a:rPr lang="en-US" altLang="en-US" dirty="0"/>
              <a:t> </a:t>
            </a:r>
            <a:r>
              <a:rPr lang="en-US" altLang="en-US" dirty="0" err="1"/>
              <a:t>Name,Id,hra,da,basic</a:t>
            </a:r>
            <a:r>
              <a:rPr lang="en-US" altLang="en-US" dirty="0"/>
              <a:t>”;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cin</a:t>
            </a:r>
            <a:r>
              <a:rPr lang="en-US" altLang="en-US" dirty="0"/>
              <a:t>&gt;&gt;Name&gt;&gt;id&gt;&gt;</a:t>
            </a:r>
            <a:r>
              <a:rPr lang="en-US" altLang="en-US" dirty="0" err="1"/>
              <a:t>hra</a:t>
            </a:r>
            <a:r>
              <a:rPr lang="en-US" altLang="en-US" dirty="0"/>
              <a:t>&gt;&gt;da&gt;&gt;basic;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void salary :: display()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cout</a:t>
            </a:r>
            <a:r>
              <a:rPr lang="en-US" altLang="en-US" dirty="0"/>
              <a:t>&lt;&lt;Name&lt;&lt;id&lt;&lt;</a:t>
            </a:r>
            <a:r>
              <a:rPr lang="en-US" altLang="en-US" dirty="0" err="1"/>
              <a:t>hra</a:t>
            </a:r>
            <a:r>
              <a:rPr lang="en-US" altLang="en-US" dirty="0"/>
              <a:t>&lt;&lt;da&lt;&lt;basic;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	amt=</a:t>
            </a:r>
            <a:r>
              <a:rPr lang="en-US" altLang="en-US" dirty="0" err="1"/>
              <a:t>hra+da+basic</a:t>
            </a:r>
            <a:r>
              <a:rPr lang="en-US" altLang="en-US" dirty="0"/>
              <a:t>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cout</a:t>
            </a:r>
            <a:r>
              <a:rPr lang="en-US" altLang="en-US" dirty="0"/>
              <a:t>&lt;&lt;amt;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}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dirty="0"/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xmlns="" id="{ABB059E2-D976-40ED-99A7-E8A380FC9A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A9F1645-7861-4A6B-A359-35F70DA68D62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Content Placeholder 2">
            <a:extLst>
              <a:ext uri="{FF2B5EF4-FFF2-40B4-BE49-F238E27FC236}">
                <a16:creationId xmlns:a16="http://schemas.microsoft.com/office/drawing/2014/main" xmlns="" id="{A3345F12-ABED-49D4-95F6-89DEB0A7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int main()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	salary </a:t>
            </a:r>
            <a:r>
              <a:rPr lang="en-US" altLang="en-US" dirty="0" err="1"/>
              <a:t>ob</a:t>
            </a:r>
            <a:r>
              <a:rPr lang="en-US" altLang="en-US" dirty="0"/>
              <a:t>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ob.accept</a:t>
            </a:r>
            <a:r>
              <a:rPr lang="en-US" altLang="en-US" dirty="0"/>
              <a:t>();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ob.display</a:t>
            </a:r>
            <a:r>
              <a:rPr lang="en-US" altLang="en-US" dirty="0"/>
              <a:t>();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}</a:t>
            </a:r>
          </a:p>
        </p:txBody>
      </p:sp>
      <p:sp>
        <p:nvSpPr>
          <p:cNvPr id="159747" name="Slide Number Placeholder 3">
            <a:extLst>
              <a:ext uri="{FF2B5EF4-FFF2-40B4-BE49-F238E27FC236}">
                <a16:creationId xmlns:a16="http://schemas.microsoft.com/office/drawing/2014/main" xmlns="" id="{8CFFDD9A-3630-4A32-8F15-1C94B06BC8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EBE2463-6D7A-489B-A8A8-0519B1C3FE56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>
            <a:extLst>
              <a:ext uri="{FF2B5EF4-FFF2-40B4-BE49-F238E27FC236}">
                <a16:creationId xmlns:a16="http://schemas.microsoft.com/office/drawing/2014/main" xmlns="" id="{B707D85E-BA67-47E5-B1F1-7F9B00AE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inheritance</a:t>
            </a:r>
          </a:p>
        </p:txBody>
      </p:sp>
      <p:sp>
        <p:nvSpPr>
          <p:cNvPr id="160771" name="Content Placeholder 2">
            <a:extLst>
              <a:ext uri="{FF2B5EF4-FFF2-40B4-BE49-F238E27FC236}">
                <a16:creationId xmlns:a16="http://schemas.microsoft.com/office/drawing/2014/main" xmlns="" id="{F56CF8A2-A701-4060-879D-808FFDB09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base classes &amp; single derived class</a:t>
            </a:r>
          </a:p>
          <a:p>
            <a:r>
              <a:rPr lang="en-US" altLang="en-US"/>
              <a:t>Derived class inherits all protected &amp; public members of multiple base classes.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160772" name="Slide Number Placeholder 3">
            <a:extLst>
              <a:ext uri="{FF2B5EF4-FFF2-40B4-BE49-F238E27FC236}">
                <a16:creationId xmlns:a16="http://schemas.microsoft.com/office/drawing/2014/main" xmlns="" id="{EAD1EC60-5D2F-4CF8-B6C4-6A5AFF9606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9E94A9-B175-48F3-A8E5-C2185105FC63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Content Placeholder 2">
            <a:extLst>
              <a:ext uri="{FF2B5EF4-FFF2-40B4-BE49-F238E27FC236}">
                <a16:creationId xmlns:a16="http://schemas.microsoft.com/office/drawing/2014/main" xmlns="" id="{1E053256-FC78-464A-BEA9-03596393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50800"/>
            <a:ext cx="8686800" cy="6126163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void show(int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    System.out.println("int method");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void show(int...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    System.out.println("varargs method");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public static void main(String[] args)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    test ob=new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    ob.show(10);				</a:t>
            </a:r>
            <a:r>
              <a:rPr lang="en-IN" altLang="en-US" sz="1800"/>
              <a:t>//output: int method</a:t>
            </a:r>
            <a:endParaRPr lang="en-IN" altLang="en-US" sz="2000"/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}</a:t>
            </a:r>
          </a:p>
        </p:txBody>
      </p:sp>
      <p:sp>
        <p:nvSpPr>
          <p:cNvPr id="174083" name="Slide Number Placeholder 3">
            <a:extLst>
              <a:ext uri="{FF2B5EF4-FFF2-40B4-BE49-F238E27FC236}">
                <a16:creationId xmlns:a16="http://schemas.microsoft.com/office/drawing/2014/main" xmlns="" id="{DB7D77D9-CBD3-4170-88F0-E69BF64017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753C45-0CFE-46DD-BC79-D6C1FACC57E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72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Content Placeholder 2">
            <a:extLst>
              <a:ext uri="{FF2B5EF4-FFF2-40B4-BE49-F238E27FC236}">
                <a16:creationId xmlns:a16="http://schemas.microsoft.com/office/drawing/2014/main" xmlns="" id="{56DDF37E-3CDB-4030-85D7-DA294EF9C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50800"/>
            <a:ext cx="8686800" cy="6126163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void show(int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    System.out.println("int method");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void show(int...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    System.out.println("varargs method");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public static void main(String[] args)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    test ob=new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    ob.show(10,20,30,40,50);		</a:t>
            </a:r>
            <a:r>
              <a:rPr lang="en-IN" altLang="en-US" sz="1800"/>
              <a:t>//output: varargs method</a:t>
            </a:r>
            <a:endParaRPr lang="en-IN" altLang="en-US" sz="2000"/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}</a:t>
            </a:r>
          </a:p>
        </p:txBody>
      </p:sp>
      <p:sp>
        <p:nvSpPr>
          <p:cNvPr id="175107" name="Slide Number Placeholder 3">
            <a:extLst>
              <a:ext uri="{FF2B5EF4-FFF2-40B4-BE49-F238E27FC236}">
                <a16:creationId xmlns:a16="http://schemas.microsoft.com/office/drawing/2014/main" xmlns="" id="{558985B6-9EBF-47D7-8DE7-BE2F2C93C2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AB1AEE-E814-43D9-8BFB-A23A9A8858E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3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Content Placeholder 2">
            <a:extLst>
              <a:ext uri="{FF2B5EF4-FFF2-40B4-BE49-F238E27FC236}">
                <a16:creationId xmlns:a16="http://schemas.microsoft.com/office/drawing/2014/main" xmlns="" id="{54433A4E-75E4-4603-B1FE-EFAA22B7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class 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void show(int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    System.out.println("int method");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void show(char... 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    System.out.println("varargs method");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public class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public static void main(String[] args)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    test ob=new test();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	    ob.show('p','q','r','t');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altLang="en-US" sz="2000"/>
              <a:t>  }</a:t>
            </a:r>
          </a:p>
        </p:txBody>
      </p:sp>
      <p:sp>
        <p:nvSpPr>
          <p:cNvPr id="176131" name="Slide Number Placeholder 3">
            <a:extLst>
              <a:ext uri="{FF2B5EF4-FFF2-40B4-BE49-F238E27FC236}">
                <a16:creationId xmlns:a16="http://schemas.microsoft.com/office/drawing/2014/main" xmlns="" id="{D6256CC3-9585-445E-8D14-AA803AA6A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0750CA-02B1-428C-931B-096D30A7012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4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A34EAB-6665-4292-88F6-A0A7BB54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9F96F1E2-F16F-4185-9BFF-D1D7A1E9D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151532"/>
              </p:ext>
            </p:extLst>
          </p:nvPr>
        </p:nvGraphicFramePr>
        <p:xfrm>
          <a:off x="457200" y="914401"/>
          <a:ext cx="8001000" cy="4401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811">
                  <a:extLst>
                    <a:ext uri="{9D8B030D-6E8A-4147-A177-3AD203B41FA5}">
                      <a16:colId xmlns:a16="http://schemas.microsoft.com/office/drawing/2014/main" xmlns="" val="3182911727"/>
                    </a:ext>
                  </a:extLst>
                </a:gridCol>
                <a:gridCol w="4151462">
                  <a:extLst>
                    <a:ext uri="{9D8B030D-6E8A-4147-A177-3AD203B41FA5}">
                      <a16:colId xmlns:a16="http://schemas.microsoft.com/office/drawing/2014/main" xmlns="" val="3266037517"/>
                    </a:ext>
                  </a:extLst>
                </a:gridCol>
                <a:gridCol w="1434142">
                  <a:extLst>
                    <a:ext uri="{9D8B030D-6E8A-4147-A177-3AD203B41FA5}">
                      <a16:colId xmlns:a16="http://schemas.microsoft.com/office/drawing/2014/main" xmlns="" val="3971932248"/>
                    </a:ext>
                  </a:extLst>
                </a:gridCol>
                <a:gridCol w="1660585">
                  <a:extLst>
                    <a:ext uri="{9D8B030D-6E8A-4147-A177-3AD203B41FA5}">
                      <a16:colId xmlns:a16="http://schemas.microsoft.com/office/drawing/2014/main" xmlns="" val="1225225978"/>
                    </a:ext>
                  </a:extLst>
                </a:gridCol>
              </a:tblGrid>
              <a:tr h="554383">
                <a:tc>
                  <a:txBody>
                    <a:bodyPr/>
                    <a:lstStyle/>
                    <a:p>
                      <a:r>
                        <a:rPr lang="en-US" sz="1600" b="1" dirty="0"/>
                        <a:t>Lect.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Page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7409976"/>
                  </a:ext>
                </a:extLst>
              </a:tr>
              <a:tr h="612740"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Introduction, Need of Inheritance, Types of 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1112693"/>
                  </a:ext>
                </a:extLst>
              </a:tr>
              <a:tr h="36949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Benefits of 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2889568"/>
                  </a:ext>
                </a:extLst>
              </a:tr>
              <a:tr h="35013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 of 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1771356"/>
                  </a:ext>
                </a:extLst>
              </a:tr>
              <a:tr h="522863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Constructors in derived Classes, 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2892113"/>
                  </a:ext>
                </a:extLst>
              </a:tr>
              <a:tr h="369497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 Overriding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T1,T2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167,354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1513367"/>
                  </a:ext>
                </a:extLst>
              </a:tr>
              <a:tr h="350137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 Classes and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66952224"/>
                  </a:ext>
                </a:extLst>
              </a:tr>
              <a:tr h="1137945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Introduction, Types of Polymorphism (Compile Time and Run Time Polymorphism)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Mechanisms for Software Reuse, Efficiency and Polymorphism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273-281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24257DC-636C-4DB6-B724-7F209C56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95A919-286D-4F00-BCB7-7A0B74DE79F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5257800"/>
            <a:ext cx="807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Text Books:</a:t>
            </a:r>
          </a:p>
          <a:p>
            <a:r>
              <a:rPr lang="en-US" dirty="0"/>
              <a:t>1. An Introduction to Object Oriented Programming (3rd Ed), by Timothy A. Budd, published by Addison-Wesley,2002 </a:t>
            </a:r>
          </a:p>
          <a:p>
            <a:r>
              <a:rPr lang="en-US" dirty="0"/>
              <a:t>2. E. </a:t>
            </a:r>
            <a:r>
              <a:rPr lang="en-US" dirty="0" err="1"/>
              <a:t>Balaguruswamy</a:t>
            </a:r>
            <a:r>
              <a:rPr lang="en-US" dirty="0"/>
              <a:t>, “Object Oriented Programming Using C++ and Java”, Tata </a:t>
            </a:r>
            <a:r>
              <a:rPr lang="en-US" dirty="0" err="1"/>
              <a:t>McGrawHill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518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Content Placeholder 2">
            <a:extLst>
              <a:ext uri="{FF2B5EF4-FFF2-40B4-BE49-F238E27FC236}">
                <a16:creationId xmlns:a16="http://schemas.microsoft.com/office/drawing/2014/main" xmlns="" id="{9B52DDBF-393B-4710-87B3-B58455BB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601"/>
            <a:ext cx="8991600" cy="70808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		</a:t>
            </a:r>
            <a:r>
              <a:rPr lang="en-US" altLang="en-US" sz="2400" b="1" dirty="0"/>
              <a:t>class D is derived from base classes A B and C.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class A 					</a:t>
            </a:r>
            <a:r>
              <a:rPr lang="en-US" altLang="en-US" sz="1600" dirty="0"/>
              <a:t>// base class A</a:t>
            </a:r>
            <a:endParaRPr lang="en-US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class B 					</a:t>
            </a:r>
            <a:r>
              <a:rPr lang="en-US" altLang="en-US" sz="1600" dirty="0"/>
              <a:t>// base class B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class C 					</a:t>
            </a:r>
            <a:r>
              <a:rPr lang="en-US" altLang="en-US" sz="1600" dirty="0"/>
              <a:t>// base class C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class D : public A, public B, public C             </a:t>
            </a:r>
            <a:r>
              <a:rPr lang="en-US" altLang="en-US" sz="1600" dirty="0"/>
              <a:t>// C is derived from A B and C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};</a:t>
            </a:r>
          </a:p>
        </p:txBody>
      </p:sp>
      <p:sp>
        <p:nvSpPr>
          <p:cNvPr id="161796" name="Slide Number Placeholder 3">
            <a:extLst>
              <a:ext uri="{FF2B5EF4-FFF2-40B4-BE49-F238E27FC236}">
                <a16:creationId xmlns:a16="http://schemas.microsoft.com/office/drawing/2014/main" xmlns="" id="{7771FAA6-BB5C-49EB-8FC4-2ADFE75FC8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9CB4432-0687-451E-AA41-9DBDE845C352}" type="slidenum">
              <a:rPr lang="en-US" altLang="en-US"/>
              <a:pPr/>
              <a:t>30</a:t>
            </a:fld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ext Box 1">
            <a:extLst>
              <a:ext uri="{FF2B5EF4-FFF2-40B4-BE49-F238E27FC236}">
                <a16:creationId xmlns:a16="http://schemas.microsoft.com/office/drawing/2014/main" xmlns="" id="{31AB8271-F219-470C-BA23-948E2EDF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-76200"/>
            <a:ext cx="876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6666"/>
                </a:solidFill>
                <a:latin typeface="Arial Black" panose="020B0A04020102020204" pitchFamily="34" charset="0"/>
              </a:rPr>
              <a:t>Constructors &amp; Destructors in Inheritance</a:t>
            </a:r>
          </a:p>
        </p:txBody>
      </p:sp>
      <p:sp>
        <p:nvSpPr>
          <p:cNvPr id="191491" name="Text Box 2">
            <a:extLst>
              <a:ext uri="{FF2B5EF4-FFF2-40B4-BE49-F238E27FC236}">
                <a16:creationId xmlns:a16="http://schemas.microsoft.com/office/drawing/2014/main" xmlns="" id="{9CDFF5CD-F5C3-45E5-8B4F-7C4B52352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905000"/>
            <a:ext cx="769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Char char=""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base class’s constructor is called before the derived class’s constructor.  </a:t>
            </a:r>
          </a:p>
          <a:p>
            <a:pPr eaLnBrk="1" hangingPunct="1">
              <a:spcBef>
                <a:spcPts val="60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Char char=""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destructors are called in reverse order, with the derived class’s destructor being called first.</a:t>
            </a:r>
          </a:p>
          <a:p>
            <a:pPr eaLnBrk="1" hangingPunct="1">
              <a:spcBef>
                <a:spcPts val="60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Char char=""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1492" name="Slide Number Placeholder 3">
            <a:extLst>
              <a:ext uri="{FF2B5EF4-FFF2-40B4-BE49-F238E27FC236}">
                <a16:creationId xmlns:a16="http://schemas.microsoft.com/office/drawing/2014/main" xmlns="" id="{C57E0FF9-F3B3-4290-9648-DD0229A954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C77DB37-5B5E-48FA-BFAD-6BF611E23E33}" type="slidenum">
              <a:rPr lang="en-US" altLang="en-US"/>
              <a:pPr/>
              <a:t>31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ext Box 1">
            <a:extLst>
              <a:ext uri="{FF2B5EF4-FFF2-40B4-BE49-F238E27FC236}">
                <a16:creationId xmlns:a16="http://schemas.microsoft.com/office/drawing/2014/main" xmlns="" id="{84FBEBE2-EAD9-45E9-8F72-E5CFD6469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0"/>
            <a:ext cx="89154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131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Base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	public: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Base()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cout &lt;&lt; "This is the Base constructor.\n"; }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~Base()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cout &lt;&lt; "This is the Base destructor.\n"; }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Derived : public Base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	public: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Derived()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cout &lt;&lt; "This is the Derived constructor.\n"; }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~Derived()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cout &lt;&lt; "This is the Derived destructor.\n"; }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IN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main()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r>
              <a:rPr lang="en-IN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{	Derived object;	}	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SzPct val="70000"/>
              <a:buFontTx/>
              <a:buNone/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539" name="Slide Number Placeholder 2">
            <a:extLst>
              <a:ext uri="{FF2B5EF4-FFF2-40B4-BE49-F238E27FC236}">
                <a16:creationId xmlns:a16="http://schemas.microsoft.com/office/drawing/2014/main" xmlns="" id="{8F9829EE-61CE-4FE1-BF9F-7DFAECF38F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13A5EE5-47F0-4B2F-A2C7-E80162D756FE}" type="slidenum">
              <a:rPr lang="en-US" altLang="en-US"/>
              <a:pPr/>
              <a:t>32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ext Box 1">
            <a:extLst>
              <a:ext uri="{FF2B5EF4-FFF2-40B4-BE49-F238E27FC236}">
                <a16:creationId xmlns:a16="http://schemas.microsoft.com/office/drawing/2014/main" xmlns="" id="{621ED6F4-F4A9-4F6E-BBEE-4470F14C8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39738"/>
            <a:ext cx="7696200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3186" name="Text Box 2">
            <a:extLst>
              <a:ext uri="{FF2B5EF4-FFF2-40B4-BE49-F238E27FC236}">
                <a16:creationId xmlns:a16="http://schemas.microsoft.com/office/drawing/2014/main" xmlns="" id="{86E489A6-147B-4D4B-9678-8F01054EF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914400"/>
            <a:ext cx="7696200" cy="5638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342900" indent="-341313" eaLnBrk="1" hangingPunct="1">
              <a:spcBef>
                <a:spcPts val="400"/>
              </a:spcBef>
              <a:buSzPct val="7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IN" sz="2400" dirty="0">
              <a:solidFill>
                <a:srgbClr val="000000"/>
              </a:solidFill>
              <a:latin typeface="Courier New" pitchFamily="49" charset="0"/>
              <a:cs typeface="Arial" charset="0"/>
            </a:endParaRPr>
          </a:p>
          <a:p>
            <a:pPr marL="342900" indent="-341313" eaLnBrk="1" hangingPunct="1">
              <a:lnSpc>
                <a:spcPct val="80000"/>
              </a:lnSpc>
              <a:spcBef>
                <a:spcPts val="400"/>
              </a:spcBef>
              <a:buSzPct val="7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400" b="1" i="1" dirty="0">
                <a:solidFill>
                  <a:srgbClr val="000000"/>
                </a:solidFill>
                <a:latin typeface="Officina Sans" charset="0"/>
                <a:cs typeface="Arial" charset="0"/>
              </a:rPr>
              <a:t>Program Output</a:t>
            </a:r>
          </a:p>
          <a:p>
            <a:pPr marL="342900" indent="-341313" eaLnBrk="1" hangingPunct="1">
              <a:lnSpc>
                <a:spcPct val="80000"/>
              </a:lnSpc>
              <a:spcBef>
                <a:spcPts val="400"/>
              </a:spcBef>
              <a:buSzPct val="7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IN" sz="2400" dirty="0">
              <a:solidFill>
                <a:srgbClr val="000000"/>
              </a:solidFill>
              <a:latin typeface="Prestige Elite" charset="0"/>
              <a:cs typeface="Arial" charset="0"/>
            </a:endParaRPr>
          </a:p>
          <a:p>
            <a:pPr marL="342900" indent="-341313" eaLnBrk="1" hangingPunct="1">
              <a:lnSpc>
                <a:spcPct val="80000"/>
              </a:lnSpc>
              <a:spcBef>
                <a:spcPts val="400"/>
              </a:spcBef>
              <a:buSzPct val="7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400" dirty="0">
                <a:solidFill>
                  <a:srgbClr val="000000"/>
                </a:solidFill>
                <a:latin typeface="Prestige Elite" charset="0"/>
                <a:cs typeface="Arial" charset="0"/>
              </a:rPr>
              <a:t>This is the Base constructor.</a:t>
            </a:r>
          </a:p>
          <a:p>
            <a:pPr marL="342900" indent="-341313" eaLnBrk="1" hangingPunct="1">
              <a:lnSpc>
                <a:spcPct val="80000"/>
              </a:lnSpc>
              <a:spcBef>
                <a:spcPts val="400"/>
              </a:spcBef>
              <a:buSzPct val="7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400" dirty="0">
                <a:solidFill>
                  <a:srgbClr val="000000"/>
                </a:solidFill>
                <a:latin typeface="Prestige Elite" charset="0"/>
                <a:cs typeface="Arial" charset="0"/>
              </a:rPr>
              <a:t>This is the Derived constructor.</a:t>
            </a:r>
          </a:p>
          <a:p>
            <a:pPr marL="342900" indent="-341313" eaLnBrk="1" hangingPunct="1">
              <a:lnSpc>
                <a:spcPct val="80000"/>
              </a:lnSpc>
              <a:spcBef>
                <a:spcPts val="400"/>
              </a:spcBef>
              <a:buSzPct val="7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400" dirty="0">
                <a:solidFill>
                  <a:srgbClr val="000000"/>
                </a:solidFill>
                <a:latin typeface="Prestige Elite" charset="0"/>
                <a:cs typeface="Arial" charset="0"/>
              </a:rPr>
              <a:t>This is the Derived destructor.</a:t>
            </a:r>
          </a:p>
          <a:p>
            <a:pPr marL="342900" indent="-341313" eaLnBrk="1" hangingPunct="1">
              <a:spcBef>
                <a:spcPts val="400"/>
              </a:spcBef>
              <a:buSzPct val="7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IN" sz="2400" dirty="0">
                <a:solidFill>
                  <a:srgbClr val="000000"/>
                </a:solidFill>
                <a:latin typeface="Prestige Elite" charset="0"/>
                <a:cs typeface="Arial" charset="0"/>
              </a:rPr>
              <a:t>This is the Base destructor.</a:t>
            </a:r>
          </a:p>
          <a:p>
            <a:pPr marL="341313" indent="-339725" eaLnBrk="1" hangingPunct="1">
              <a:spcBef>
                <a:spcPts val="40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IN" sz="2400" dirty="0">
              <a:solidFill>
                <a:srgbClr val="000000"/>
              </a:solidFill>
              <a:latin typeface="Prestige Elite" charset="0"/>
              <a:cs typeface="Arial" charset="0"/>
            </a:endParaRPr>
          </a:p>
        </p:txBody>
      </p:sp>
      <p:sp>
        <p:nvSpPr>
          <p:cNvPr id="195588" name="Slide Number Placeholder 3">
            <a:extLst>
              <a:ext uri="{FF2B5EF4-FFF2-40B4-BE49-F238E27FC236}">
                <a16:creationId xmlns:a16="http://schemas.microsoft.com/office/drawing/2014/main" xmlns="" id="{A3E65B9C-971B-420F-8533-806BE93487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1EA6352-8B6C-46D9-B439-7531A900C4DE}" type="slidenum">
              <a:rPr lang="en-US" altLang="en-US"/>
              <a:pPr/>
              <a:t>33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3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3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3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3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4D19B2-3939-4ED1-8E62-B4F53C15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Constructors in multiple inheritance</a:t>
            </a:r>
          </a:p>
        </p:txBody>
      </p:sp>
      <p:sp>
        <p:nvSpPr>
          <p:cNvPr id="197635" name="Content Placeholder 2">
            <a:extLst>
              <a:ext uri="{FF2B5EF4-FFF2-40B4-BE49-F238E27FC236}">
                <a16:creationId xmlns:a16="http://schemas.microsoft.com/office/drawing/2014/main" xmlns="" id="{57B5FC6E-3F68-4143-823A-13EF0CEFF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class A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{	public: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A()  { cout&lt;&lt;“A’s constructor called”;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~A()  { cout&lt;&lt;“A’s Destructor called”; } 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class B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{	public: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 B()  { cout&lt;&lt;“B’s constructor called”;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~B()  { cout&lt;&lt;“B’s Destructor called”; } 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Class C: public B, public A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{	public: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C()  { cout&lt;&lt;“C’s constructor called”;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~C()  { cout&lt;&lt;“C’s Destructor called”; } 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int main()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{		C obj;	}	</a:t>
            </a:r>
          </a:p>
        </p:txBody>
      </p:sp>
      <p:sp>
        <p:nvSpPr>
          <p:cNvPr id="197636" name="Slide Number Placeholder 3">
            <a:extLst>
              <a:ext uri="{FF2B5EF4-FFF2-40B4-BE49-F238E27FC236}">
                <a16:creationId xmlns:a16="http://schemas.microsoft.com/office/drawing/2014/main" xmlns="" id="{F702CB07-DC51-4958-8C47-EAB2CE19ED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98EE512-3B57-4649-8642-C9C1DDBFCD66}" type="slidenum">
              <a:rPr lang="en-US" altLang="en-US"/>
              <a:pPr/>
              <a:t>34</a:t>
            </a:fld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2A7E68-BA42-4506-8CC3-BF00D31B1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Output: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B’s constructor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A’s constructor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C’s constructor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C’s Destructor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A’s Destructor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B’s Destructor called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The constructor of inherited classes are called in the same order in which they are inherited.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The destructor are called in reverse order of constructors. 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198659" name="Slide Number Placeholder 3">
            <a:extLst>
              <a:ext uri="{FF2B5EF4-FFF2-40B4-BE49-F238E27FC236}">
                <a16:creationId xmlns:a16="http://schemas.microsoft.com/office/drawing/2014/main" xmlns="" id="{01F1B3F8-A7E2-4BF5-8B45-2232844639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62479C9-88E8-48D4-B08A-9364265CA1E8}" type="slidenum">
              <a:rPr lang="en-US" altLang="en-US"/>
              <a:pPr/>
              <a:t>35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>
            <a:extLst>
              <a:ext uri="{FF2B5EF4-FFF2-40B4-BE49-F238E27FC236}">
                <a16:creationId xmlns:a16="http://schemas.microsoft.com/office/drawing/2014/main" xmlns="" id="{F4EBC248-6526-412E-8358-8BC0D7DC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Multilevel inheritance</a:t>
            </a:r>
          </a:p>
        </p:txBody>
      </p:sp>
      <p:sp>
        <p:nvSpPr>
          <p:cNvPr id="199683" name="Content Placeholder 2">
            <a:extLst>
              <a:ext uri="{FF2B5EF4-FFF2-40B4-BE49-F238E27FC236}">
                <a16:creationId xmlns:a16="http://schemas.microsoft.com/office/drawing/2014/main" xmlns="" id="{40478978-320F-4566-838D-5C746592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It consist of chain of classes in which one class can act as base as well as derived.</a:t>
            </a:r>
          </a:p>
          <a:p>
            <a:r>
              <a:rPr lang="en-US" altLang="en-US"/>
              <a:t>It consist of class that is derived from another derived class.</a:t>
            </a:r>
          </a:p>
          <a:p>
            <a:r>
              <a:rPr lang="en-US" altLang="en-US"/>
              <a:t>Derived class inherits features from its immediate super class in hierarchy.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199684" name="Slide Number Placeholder 3">
            <a:extLst>
              <a:ext uri="{FF2B5EF4-FFF2-40B4-BE49-F238E27FC236}">
                <a16:creationId xmlns:a16="http://schemas.microsoft.com/office/drawing/2014/main" xmlns="" id="{19211135-98AB-4CC3-92AB-C06E41224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E4B872E-E0B3-4ED0-968E-807D3680D45B}" type="slidenum">
              <a:rPr lang="en-US" altLang="en-US"/>
              <a:pPr/>
              <a:t>36</a:t>
            </a:fld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itle 1">
            <a:extLst>
              <a:ext uri="{FF2B5EF4-FFF2-40B4-BE49-F238E27FC236}">
                <a16:creationId xmlns:a16="http://schemas.microsoft.com/office/drawing/2014/main" xmlns="" id="{1C1EBC2B-B230-41C7-87C6-485C96D1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/>
              <a:t>Multilevel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79FD72-72C9-4EE2-8EEF-697DD9BED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34293"/>
            <a:ext cx="8229600" cy="4830763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class A					//grandfather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class B: public A					//father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class C : protected B				//child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</a:t>
            </a:r>
          </a:p>
        </p:txBody>
      </p:sp>
      <p:sp>
        <p:nvSpPr>
          <p:cNvPr id="200708" name="Slide Number Placeholder 3">
            <a:extLst>
              <a:ext uri="{FF2B5EF4-FFF2-40B4-BE49-F238E27FC236}">
                <a16:creationId xmlns:a16="http://schemas.microsoft.com/office/drawing/2014/main" xmlns="" id="{745D1D43-B3DF-4EEC-8300-973A1ABD9C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465105C-0C54-4643-AE0E-0244E904E262}" type="slidenum">
              <a:rPr lang="en-US" altLang="en-US"/>
              <a:pPr/>
              <a:t>37</a:t>
            </a:fld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itle 1">
            <a:extLst>
              <a:ext uri="{FF2B5EF4-FFF2-40B4-BE49-F238E27FC236}">
                <a16:creationId xmlns:a16="http://schemas.microsoft.com/office/drawing/2014/main" xmlns="" id="{E5F93AAC-A022-4B04-988F-E4C88E7C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1731" name="Content Placeholder 2">
            <a:extLst>
              <a:ext uri="{FF2B5EF4-FFF2-40B4-BE49-F238E27FC236}">
                <a16:creationId xmlns:a16="http://schemas.microsoft.com/office/drawing/2014/main" xmlns="" id="{AC56163B-8B51-4240-BEA7-F4B3C4422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Explain constructors and destructors in inheritance. Write a program to demonstrate how constructor and destructors are invoked in multilevel inheritance. 				[6]</a:t>
            </a:r>
          </a:p>
        </p:txBody>
      </p:sp>
      <p:sp>
        <p:nvSpPr>
          <p:cNvPr id="201732" name="Slide Number Placeholder 3">
            <a:extLst>
              <a:ext uri="{FF2B5EF4-FFF2-40B4-BE49-F238E27FC236}">
                <a16:creationId xmlns:a16="http://schemas.microsoft.com/office/drawing/2014/main" xmlns="" id="{BFB5E0CB-C73F-4186-9834-AF8978F4C7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D5F0A88-7C3F-462B-8C42-7D2075E6D8B1}" type="slidenum">
              <a:rPr lang="en-US" altLang="en-US"/>
              <a:pPr/>
              <a:t>38</a:t>
            </a:fld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225CD-216B-452D-B4A4-9A1EF27A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Constructors in Multilevel inheritance</a:t>
            </a:r>
          </a:p>
        </p:txBody>
      </p:sp>
      <p:sp>
        <p:nvSpPr>
          <p:cNvPr id="202755" name="Content Placeholder 2">
            <a:extLst>
              <a:ext uri="{FF2B5EF4-FFF2-40B4-BE49-F238E27FC236}">
                <a16:creationId xmlns:a16="http://schemas.microsoft.com/office/drawing/2014/main" xmlns="" id="{43FBB07B-6879-4B37-805A-514249D23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class A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{	public: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A()  { cout&lt;&lt;“A’s constructor called”;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~A()  { cout&lt;&lt;“A’s Destructor called”; } 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class B: public A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{	public: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 B()  { cout&lt;&lt;“B’s constructor called”;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~B()  { cout&lt;&lt;“B’s Destructor called”; } 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Class C: public B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{	public: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C()  { cout&lt;&lt;“C’s constructor called”;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		~C()  { cout&lt;&lt;“C’s Destructor called”; } 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};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int main()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600"/>
              <a:t>{		C obj;	}	</a:t>
            </a:r>
          </a:p>
        </p:txBody>
      </p:sp>
      <p:sp>
        <p:nvSpPr>
          <p:cNvPr id="202756" name="Slide Number Placeholder 3">
            <a:extLst>
              <a:ext uri="{FF2B5EF4-FFF2-40B4-BE49-F238E27FC236}">
                <a16:creationId xmlns:a16="http://schemas.microsoft.com/office/drawing/2014/main" xmlns="" id="{C4068117-A18B-4A8B-9BDE-E76C7B294F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A1C8C3F-8564-4B5F-ADDC-CABAFF93BE09}" type="slidenum">
              <a:rPr lang="en-US" altLang="en-US"/>
              <a:pPr/>
              <a:t>39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xmlns="" id="{F7724C8A-393C-4E48-9EAF-C2E59374B45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Inheritance 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xmlns="" id="{4C4F64BB-FFEB-48CB-8EBB-2886289E2B8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build="p" autoUpdateAnimBg="0" advAuto="0"/>
      <p:bldP spid="2051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6AE38E-276E-428A-A4C4-431D578AE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Output: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A’s constructor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B’s constructor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C’s constructor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C’s Destructor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B’s Destructor called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A’s Destructor called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The constructor of inherited classes are called in the same order in which they are inherited.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The destructor are called in reverse order of constructors. 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203779" name="Slide Number Placeholder 3">
            <a:extLst>
              <a:ext uri="{FF2B5EF4-FFF2-40B4-BE49-F238E27FC236}">
                <a16:creationId xmlns:a16="http://schemas.microsoft.com/office/drawing/2014/main" xmlns="" id="{3A1E9036-8E51-4B35-8D5F-C7E42B61E1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706C70E-D059-4743-A255-B1C5110F4987}" type="slidenum">
              <a:rPr lang="en-US" altLang="en-US"/>
              <a:pPr/>
              <a:t>40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itle 1">
            <a:extLst>
              <a:ext uri="{FF2B5EF4-FFF2-40B4-BE49-F238E27FC236}">
                <a16:creationId xmlns:a16="http://schemas.microsoft.com/office/drawing/2014/main" xmlns="" id="{36C9B363-CDEA-48B0-BCA5-14B22632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inheritance</a:t>
            </a:r>
          </a:p>
        </p:txBody>
      </p:sp>
      <p:sp>
        <p:nvSpPr>
          <p:cNvPr id="204803" name="Content Placeholder 2">
            <a:extLst>
              <a:ext uri="{FF2B5EF4-FFF2-40B4-BE49-F238E27FC236}">
                <a16:creationId xmlns:a16="http://schemas.microsoft.com/office/drawing/2014/main" xmlns="" id="{6A63DDDB-C2E8-4026-AFEF-08880E49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It consist of single base class &amp; multiple derived classes.</a:t>
            </a:r>
          </a:p>
          <a:p>
            <a:r>
              <a:rPr lang="en-US" altLang="en-US"/>
              <a:t>All the derived classes inherits all protected &amp; public members from single base class.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204804" name="Slide Number Placeholder 3">
            <a:extLst>
              <a:ext uri="{FF2B5EF4-FFF2-40B4-BE49-F238E27FC236}">
                <a16:creationId xmlns:a16="http://schemas.microsoft.com/office/drawing/2014/main" xmlns="" id="{E3390204-1545-41CB-B4A3-0E3C9125E5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CB62032-F640-4C0E-AD72-5F15D5A81A86}" type="slidenum">
              <a:rPr lang="en-US" altLang="en-US"/>
              <a:pPr/>
              <a:t>41</a:t>
            </a:fld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23F27-62DB-4713-A986-D9703DDB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Hierarchical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6CA86E-CA50-434A-A28A-537ED53DF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class A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};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class B: public A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};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class C: public A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};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class D: public A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};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05828" name="Slide Number Placeholder 3">
            <a:extLst>
              <a:ext uri="{FF2B5EF4-FFF2-40B4-BE49-F238E27FC236}">
                <a16:creationId xmlns:a16="http://schemas.microsoft.com/office/drawing/2014/main" xmlns="" id="{24D7A009-7020-46C4-B0FC-394FCEAE90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251D9EA-F1F3-4726-81A7-CCC5288F0540}" type="slidenum">
              <a:rPr lang="en-US" altLang="en-US"/>
              <a:pPr/>
              <a:t>42</a:t>
            </a:fld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itle 1">
            <a:extLst>
              <a:ext uri="{FF2B5EF4-FFF2-40B4-BE49-F238E27FC236}">
                <a16:creationId xmlns:a16="http://schemas.microsoft.com/office/drawing/2014/main" xmlns="" id="{863D081D-50AD-4E27-A65A-D9F3DEBB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73853A-6E69-4E06-AD2A-966ACFFE7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class A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};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class B: public A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};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class C: public A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};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class D: public B, protected C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};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06852" name="Slide Number Placeholder 3">
            <a:extLst>
              <a:ext uri="{FF2B5EF4-FFF2-40B4-BE49-F238E27FC236}">
                <a16:creationId xmlns:a16="http://schemas.microsoft.com/office/drawing/2014/main" xmlns="" id="{53AC18AA-7331-4D85-85F5-4E1A73B19E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7765C8A-91A4-4B94-BED3-5625586E18E4}" type="slidenum">
              <a:rPr lang="en-US" altLang="en-US"/>
              <a:pPr/>
              <a:t>43</a:t>
            </a:fld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itle 1">
            <a:extLst>
              <a:ext uri="{FF2B5EF4-FFF2-40B4-BE49-F238E27FC236}">
                <a16:creationId xmlns:a16="http://schemas.microsoft.com/office/drawing/2014/main" xmlns="" id="{2B5C53A7-920D-453B-A456-F04737B6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7875" name="Content Placeholder 2">
            <a:extLst>
              <a:ext uri="{FF2B5EF4-FFF2-40B4-BE49-F238E27FC236}">
                <a16:creationId xmlns:a16="http://schemas.microsoft.com/office/drawing/2014/main" xmlns="" id="{04F89C64-9EFF-4B88-AA44-A4490073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7876" name="Slide Number Placeholder 3">
            <a:extLst>
              <a:ext uri="{FF2B5EF4-FFF2-40B4-BE49-F238E27FC236}">
                <a16:creationId xmlns:a16="http://schemas.microsoft.com/office/drawing/2014/main" xmlns="" id="{2C4B826F-98AC-4D46-880A-455132E02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961D55B-D4C3-4AFB-8058-14CDB10FA7D3}" type="slidenum">
              <a:rPr lang="en-US" altLang="en-US"/>
              <a:pPr/>
              <a:t>44</a:t>
            </a:fld>
            <a:endParaRPr lang="en-US" altLang="en-US"/>
          </a:p>
        </p:txBody>
      </p:sp>
      <p:pic>
        <p:nvPicPr>
          <p:cNvPr id="250882" name="Picture 2">
            <a:extLst>
              <a:ext uri="{FF2B5EF4-FFF2-40B4-BE49-F238E27FC236}">
                <a16:creationId xmlns:a16="http://schemas.microsoft.com/office/drawing/2014/main" xmlns="" id="{B2DD79FB-B020-489B-B06B-D1C99DCD4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90600"/>
            <a:ext cx="6172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itle 1">
            <a:extLst>
              <a:ext uri="{FF2B5EF4-FFF2-40B4-BE49-F238E27FC236}">
                <a16:creationId xmlns:a16="http://schemas.microsoft.com/office/drawing/2014/main" xmlns="" id="{30E9C953-C9D6-4419-B065-2B0314F6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8899" name="Content Placeholder 2">
            <a:extLst>
              <a:ext uri="{FF2B5EF4-FFF2-40B4-BE49-F238E27FC236}">
                <a16:creationId xmlns:a16="http://schemas.microsoft.com/office/drawing/2014/main" xmlns="" id="{ED3713A4-B22F-4A35-9279-653B91C72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8900" name="Slide Number Placeholder 3">
            <a:extLst>
              <a:ext uri="{FF2B5EF4-FFF2-40B4-BE49-F238E27FC236}">
                <a16:creationId xmlns:a16="http://schemas.microsoft.com/office/drawing/2014/main" xmlns="" id="{0CBCFCD1-ACAD-4A6F-A5B9-0C7E4B30FB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62C29E4-C089-4F17-A16B-A7FF880FDD23}" type="slidenum">
              <a:rPr lang="en-US" altLang="en-US"/>
              <a:pPr/>
              <a:t>45</a:t>
            </a:fld>
            <a:endParaRPr lang="en-US" altLang="en-US"/>
          </a:p>
        </p:txBody>
      </p:sp>
      <p:pic>
        <p:nvPicPr>
          <p:cNvPr id="208901" name="Picture 2" descr="https://cdncontribute.geeksforgeeks.org/wp-content/uploads/diamondproblem.png">
            <a:extLst>
              <a:ext uri="{FF2B5EF4-FFF2-40B4-BE49-F238E27FC236}">
                <a16:creationId xmlns:a16="http://schemas.microsoft.com/office/drawing/2014/main" xmlns="" id="{3BA457C4-573C-4974-8036-2BCA30F0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76275"/>
            <a:ext cx="64008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Content Placeholder 2">
            <a:extLst>
              <a:ext uri="{FF2B5EF4-FFF2-40B4-BE49-F238E27FC236}">
                <a16:creationId xmlns:a16="http://schemas.microsoft.com/office/drawing/2014/main" xmlns="" id="{CA8683A4-C084-476E-9152-F79914BC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8"/>
            <a:ext cx="8229600" cy="5897562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class Person {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public: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Person()  { cout &lt;&lt; "Person::Person(int ) called”   }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};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class Faculty : public Person {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public: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Faculty():Person(x)   {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   cout&lt;&lt;"Faculty::Faculty(int ) called”;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}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};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class Student : public Person {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public: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Student():Person(x) {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    cout&lt;&lt;"Student::Student(int ) called”;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}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};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class TA : public Faculty, public Student  {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public: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TA(): Student(x), Faculty(x)   {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    cout&lt;&lt;"TA::TA() called";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  }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};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800"/>
              <a:t>  </a:t>
            </a:r>
          </a:p>
        </p:txBody>
      </p:sp>
      <p:sp>
        <p:nvSpPr>
          <p:cNvPr id="209923" name="Slide Number Placeholder 3">
            <a:extLst>
              <a:ext uri="{FF2B5EF4-FFF2-40B4-BE49-F238E27FC236}">
                <a16:creationId xmlns:a16="http://schemas.microsoft.com/office/drawing/2014/main" xmlns="" id="{740286CD-C10B-4616-B37E-B46CA6C8AB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A8601D-A835-4A51-AF47-5CDF94065381}" type="slidenum">
              <a:rPr lang="en-US" altLang="en-US"/>
              <a:pPr/>
              <a:t>46</a:t>
            </a:fld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itle 1">
            <a:extLst>
              <a:ext uri="{FF2B5EF4-FFF2-40B4-BE49-F238E27FC236}">
                <a16:creationId xmlns:a16="http://schemas.microsoft.com/office/drawing/2014/main" xmlns="" id="{C228499E-CABA-4EAF-8592-B18E17C1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78F828-537D-4FCF-9836-BF32EEA9F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/>
              <a:t>int main()  {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    TA ob;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}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Person::Person() called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Faculty::Faculty() called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 Person::Person() called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Student::Student() called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TA::TA() called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210948" name="Slide Number Placeholder 3">
            <a:extLst>
              <a:ext uri="{FF2B5EF4-FFF2-40B4-BE49-F238E27FC236}">
                <a16:creationId xmlns:a16="http://schemas.microsoft.com/office/drawing/2014/main" xmlns="" id="{577AB007-98C2-4D71-B0F6-2993687A73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1674702-07D4-49AD-900E-929CEAB5F8DB}" type="slidenum">
              <a:rPr lang="en-US" altLang="en-US"/>
              <a:pPr/>
              <a:t>47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B45F57-115F-49BA-8306-5254ACC67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Single Inheritance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A94E48-51A0-4C1F-A4D4-66B5FE62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298A62-3A8B-4A13-B4A2-4CD58C48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1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22D0DD7-41A1-4E3D-B4A5-A84458A4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F09033-7DA2-490B-99F5-ECAA7875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9BA6D9-BE4C-4BB2-8F50-F15E95D95695}"/>
              </a:ext>
            </a:extLst>
          </p:cNvPr>
          <p:cNvSpPr txBox="1"/>
          <p:nvPr/>
        </p:nvSpPr>
        <p:spPr>
          <a:xfrm>
            <a:off x="1295400" y="200521"/>
            <a:ext cx="6858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class A</a:t>
            </a:r>
          </a:p>
          <a:p>
            <a:r>
              <a:rPr lang="en-IN" sz="1600" dirty="0"/>
              <a:t>{</a:t>
            </a:r>
          </a:p>
          <a:p>
            <a:r>
              <a:rPr lang="en-IN" sz="1600" dirty="0"/>
              <a:t>	void </a:t>
            </a:r>
            <a:r>
              <a:rPr lang="en-IN" sz="1600" dirty="0" err="1"/>
              <a:t>showA</a:t>
            </a:r>
            <a:r>
              <a:rPr lang="en-IN" sz="1600" dirty="0"/>
              <a:t>()</a:t>
            </a:r>
          </a:p>
          <a:p>
            <a:r>
              <a:rPr lang="en-IN" sz="1600" dirty="0"/>
              <a:t>	{</a:t>
            </a:r>
          </a:p>
          <a:p>
            <a:r>
              <a:rPr lang="en-IN" sz="1600" dirty="0"/>
              <a:t>		</a:t>
            </a:r>
            <a:r>
              <a:rPr lang="en-IN" sz="1600" dirty="0" err="1"/>
              <a:t>System.out.println</a:t>
            </a:r>
            <a:r>
              <a:rPr lang="en-IN" sz="1600" dirty="0"/>
              <a:t>("A class show method");</a:t>
            </a:r>
          </a:p>
          <a:p>
            <a:r>
              <a:rPr lang="en-IN" sz="1600" dirty="0"/>
              <a:t>	}</a:t>
            </a:r>
          </a:p>
          <a:p>
            <a:r>
              <a:rPr lang="en-IN" sz="1600" dirty="0"/>
              <a:t>}</a:t>
            </a:r>
          </a:p>
          <a:p>
            <a:r>
              <a:rPr lang="en-IN" sz="1600" dirty="0"/>
              <a:t>public class B extends A</a:t>
            </a:r>
          </a:p>
          <a:p>
            <a:r>
              <a:rPr lang="en-IN" sz="1600" dirty="0"/>
              <a:t>{</a:t>
            </a:r>
          </a:p>
          <a:p>
            <a:r>
              <a:rPr lang="en-IN" sz="1600" dirty="0"/>
              <a:t>	void </a:t>
            </a:r>
            <a:r>
              <a:rPr lang="en-IN" sz="1600" dirty="0" err="1"/>
              <a:t>showB</a:t>
            </a:r>
            <a:r>
              <a:rPr lang="en-IN" sz="1600" dirty="0"/>
              <a:t>()</a:t>
            </a:r>
          </a:p>
          <a:p>
            <a:r>
              <a:rPr lang="en-IN" sz="1600" dirty="0"/>
              <a:t>	{</a:t>
            </a:r>
          </a:p>
          <a:p>
            <a:r>
              <a:rPr lang="en-IN" sz="1600" dirty="0"/>
              <a:t>		</a:t>
            </a:r>
            <a:r>
              <a:rPr lang="en-IN" sz="1600" dirty="0" err="1"/>
              <a:t>System.out.println</a:t>
            </a:r>
            <a:r>
              <a:rPr lang="en-IN" sz="1600" dirty="0"/>
              <a:t>("B class show method");</a:t>
            </a:r>
          </a:p>
          <a:p>
            <a:r>
              <a:rPr lang="en-IN" sz="1600" dirty="0"/>
              <a:t>	}</a:t>
            </a:r>
          </a:p>
          <a:p>
            <a:r>
              <a:rPr lang="en-IN" sz="1600" dirty="0"/>
              <a:t>public static void main(String[] </a:t>
            </a:r>
            <a:r>
              <a:rPr lang="en-IN" sz="1600" dirty="0" err="1"/>
              <a:t>args</a:t>
            </a:r>
            <a:r>
              <a:rPr lang="en-IN" sz="1600" dirty="0"/>
              <a:t>) {</a:t>
            </a:r>
          </a:p>
          <a:p>
            <a:r>
              <a:rPr lang="en-IN" sz="1600" dirty="0"/>
              <a:t>A ob1=new A();</a:t>
            </a:r>
          </a:p>
          <a:p>
            <a:r>
              <a:rPr lang="en-IN" sz="1600" dirty="0"/>
              <a:t>ob1.showA();</a:t>
            </a:r>
          </a:p>
          <a:p>
            <a:r>
              <a:rPr lang="en-IN" sz="1600" dirty="0"/>
              <a:t>//ob1.showB();</a:t>
            </a:r>
          </a:p>
          <a:p>
            <a:r>
              <a:rPr lang="en-IN" sz="1600" dirty="0" err="1"/>
              <a:t>System.out.println</a:t>
            </a:r>
            <a:r>
              <a:rPr lang="en-IN" sz="1600" dirty="0"/>
              <a:t>("---------------------------------------");</a:t>
            </a:r>
          </a:p>
          <a:p>
            <a:r>
              <a:rPr lang="en-IN" sz="1600" dirty="0"/>
              <a:t>B ob2=new B();</a:t>
            </a:r>
          </a:p>
          <a:p>
            <a:r>
              <a:rPr lang="en-IN" sz="1600" dirty="0"/>
              <a:t>ob2.showA();</a:t>
            </a:r>
          </a:p>
          <a:p>
            <a:r>
              <a:rPr lang="en-IN" sz="1600" dirty="0"/>
              <a:t>ob2.showB();</a:t>
            </a:r>
          </a:p>
          <a:p>
            <a:endParaRPr lang="en-IN" sz="1600" dirty="0"/>
          </a:p>
          <a:p>
            <a:r>
              <a:rPr lang="en-IN" sz="1600" dirty="0"/>
              <a:t>}</a:t>
            </a:r>
          </a:p>
          <a:p>
            <a:r>
              <a:rPr lang="en-IN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80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1">
            <a:extLst>
              <a:ext uri="{FF2B5EF4-FFF2-40B4-BE49-F238E27FC236}">
                <a16:creationId xmlns:a16="http://schemas.microsoft.com/office/drawing/2014/main" xmlns="" id="{2BE7EDD9-0047-4B44-826C-077E61BAB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34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336666"/>
                </a:solidFill>
                <a:latin typeface="Arial Black" panose="020B0A04020102020204" pitchFamily="34" charset="0"/>
              </a:rPr>
              <a:t>Inheritance</a:t>
            </a:r>
            <a:br>
              <a:rPr lang="en-US" altLang="en-US" sz="3600">
                <a:solidFill>
                  <a:srgbClr val="336666"/>
                </a:solidFill>
                <a:latin typeface="Arial Black" panose="020B0A04020102020204" pitchFamily="34" charset="0"/>
              </a:rPr>
            </a:br>
            <a:endParaRPr lang="en-US" altLang="en-US" sz="3600">
              <a:solidFill>
                <a:srgbClr val="336666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xmlns="" id="{576A8300-0110-4495-BFA1-17BCE67D1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905000"/>
            <a:ext cx="7696200" cy="40386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741363" lvl="1" indent="-284163" eaLnBrk="1" hangingPunct="1">
              <a:spcBef>
                <a:spcPts val="600"/>
              </a:spcBef>
              <a:buClr>
                <a:srgbClr val="97CDCC"/>
              </a:buClr>
              <a:buSzPct val="15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What is Inheritance?</a:t>
            </a:r>
          </a:p>
          <a:p>
            <a:pPr lvl="2" indent="-227013" eaLnBrk="1" hangingPunct="1">
              <a:spcBef>
                <a:spcPts val="500"/>
              </a:spcBef>
              <a:buSzPct val="15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It allows a new class to be based on an existing class.  The new class inherits all the member variables and functions of the class it is based on.</a:t>
            </a:r>
          </a:p>
          <a:p>
            <a:pPr marL="741363" lvl="1" indent="-282575" eaLnBrk="1" hangingPunct="1">
              <a:spcBef>
                <a:spcPts val="575"/>
              </a:spcBef>
              <a:buSzPct val="15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30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</a:p>
        </p:txBody>
      </p:sp>
      <p:pic>
        <p:nvPicPr>
          <p:cNvPr id="133124" name="Picture 3">
            <a:extLst>
              <a:ext uri="{FF2B5EF4-FFF2-40B4-BE49-F238E27FC236}">
                <a16:creationId xmlns:a16="http://schemas.microsoft.com/office/drawing/2014/main" xmlns="" id="{A3A33B87-12EF-4CC2-82C3-5AB68A2A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733800"/>
            <a:ext cx="6394450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125" name="Slide Number Placeholder 4">
            <a:extLst>
              <a:ext uri="{FF2B5EF4-FFF2-40B4-BE49-F238E27FC236}">
                <a16:creationId xmlns:a16="http://schemas.microsoft.com/office/drawing/2014/main" xmlns="" id="{9AF92E69-BCD7-4E13-BFF1-72FE078672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B97899-3605-4D84-B803-4AFBC52004F6}" type="slidenum">
              <a:rPr lang="en-US" altLang="en-US"/>
              <a:pPr/>
              <a:t>5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B45F57-115F-49BA-8306-5254ACC67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              Multilevel Inheritance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A94E48-51A0-4C1F-A4D4-66B5FE62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298A62-3A8B-4A13-B4A2-4CD58C48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73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4FEA918-3F02-4F12-AF3B-644E48A1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CEE067B-5B40-4143-ABA1-C4921340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2F023D-D4A1-466C-9F14-6A23740FFAC4}"/>
              </a:ext>
            </a:extLst>
          </p:cNvPr>
          <p:cNvSpPr txBox="1"/>
          <p:nvPr/>
        </p:nvSpPr>
        <p:spPr>
          <a:xfrm>
            <a:off x="1828800" y="76200"/>
            <a:ext cx="457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class A</a:t>
            </a:r>
          </a:p>
          <a:p>
            <a:r>
              <a:rPr lang="en-IN" sz="1200" dirty="0"/>
              <a:t>{</a:t>
            </a:r>
          </a:p>
          <a:p>
            <a:r>
              <a:rPr lang="en-IN" sz="1200" dirty="0"/>
              <a:t>	void </a:t>
            </a:r>
            <a:r>
              <a:rPr lang="en-IN" sz="1200" dirty="0" err="1"/>
              <a:t>showA</a:t>
            </a:r>
            <a:r>
              <a:rPr lang="en-IN" sz="1200" dirty="0"/>
              <a:t>()</a:t>
            </a:r>
          </a:p>
          <a:p>
            <a:r>
              <a:rPr lang="en-IN" sz="1200" dirty="0"/>
              <a:t>	{</a:t>
            </a:r>
          </a:p>
          <a:p>
            <a:r>
              <a:rPr lang="en-IN" sz="1200" dirty="0"/>
              <a:t>	</a:t>
            </a:r>
            <a:r>
              <a:rPr lang="en-IN" sz="1200" dirty="0" err="1"/>
              <a:t>System.out.println</a:t>
            </a:r>
            <a:r>
              <a:rPr lang="en-IN" sz="1200" dirty="0"/>
              <a:t>("A class show method");</a:t>
            </a:r>
          </a:p>
          <a:p>
            <a:r>
              <a:rPr lang="en-IN" sz="1200" dirty="0"/>
              <a:t>	}</a:t>
            </a:r>
          </a:p>
          <a:p>
            <a:r>
              <a:rPr lang="en-IN" sz="1200" dirty="0"/>
              <a:t>}</a:t>
            </a:r>
          </a:p>
          <a:p>
            <a:r>
              <a:rPr lang="en-IN" sz="1200" dirty="0"/>
              <a:t>class B extends A</a:t>
            </a:r>
          </a:p>
          <a:p>
            <a:r>
              <a:rPr lang="en-IN" sz="1200" dirty="0"/>
              <a:t>{</a:t>
            </a:r>
          </a:p>
          <a:p>
            <a:r>
              <a:rPr lang="en-IN" sz="1200" dirty="0"/>
              <a:t>	void </a:t>
            </a:r>
            <a:r>
              <a:rPr lang="en-IN" sz="1200" dirty="0" err="1"/>
              <a:t>showB</a:t>
            </a:r>
            <a:r>
              <a:rPr lang="en-IN" sz="1200" dirty="0"/>
              <a:t>()</a:t>
            </a:r>
          </a:p>
          <a:p>
            <a:r>
              <a:rPr lang="en-IN" sz="1200" dirty="0"/>
              <a:t>	{</a:t>
            </a:r>
          </a:p>
          <a:p>
            <a:r>
              <a:rPr lang="en-IN" sz="1200" dirty="0"/>
              <a:t>	</a:t>
            </a:r>
            <a:r>
              <a:rPr lang="en-IN" sz="1200" dirty="0" err="1"/>
              <a:t>System.out.println</a:t>
            </a:r>
            <a:r>
              <a:rPr lang="en-IN" sz="1200" dirty="0"/>
              <a:t>("B class show method");</a:t>
            </a:r>
          </a:p>
          <a:p>
            <a:r>
              <a:rPr lang="en-IN" sz="1200" dirty="0"/>
              <a:t>	}</a:t>
            </a:r>
          </a:p>
          <a:p>
            <a:r>
              <a:rPr lang="en-IN" sz="1200" dirty="0"/>
              <a:t>}</a:t>
            </a:r>
          </a:p>
          <a:p>
            <a:endParaRPr lang="en-IN" sz="1200" dirty="0"/>
          </a:p>
          <a:p>
            <a:r>
              <a:rPr lang="en-IN" sz="1200" dirty="0"/>
              <a:t>public class C extends B</a:t>
            </a:r>
          </a:p>
          <a:p>
            <a:r>
              <a:rPr lang="en-IN" sz="1200" dirty="0"/>
              <a:t>{</a:t>
            </a:r>
          </a:p>
          <a:p>
            <a:r>
              <a:rPr lang="en-IN" sz="1200" dirty="0"/>
              <a:t>	void </a:t>
            </a:r>
            <a:r>
              <a:rPr lang="en-IN" sz="1200" dirty="0" err="1"/>
              <a:t>showC</a:t>
            </a:r>
            <a:r>
              <a:rPr lang="en-IN" sz="1200" dirty="0"/>
              <a:t>()</a:t>
            </a:r>
          </a:p>
          <a:p>
            <a:r>
              <a:rPr lang="en-IN" sz="1200" dirty="0"/>
              <a:t>	{</a:t>
            </a:r>
          </a:p>
          <a:p>
            <a:r>
              <a:rPr lang="en-IN" sz="1200" dirty="0"/>
              <a:t>	</a:t>
            </a:r>
            <a:r>
              <a:rPr lang="en-IN" sz="1200" dirty="0" err="1"/>
              <a:t>System.out.println</a:t>
            </a:r>
            <a:r>
              <a:rPr lang="en-IN" sz="1200" dirty="0"/>
              <a:t>("C class show method");</a:t>
            </a:r>
          </a:p>
          <a:p>
            <a:r>
              <a:rPr lang="en-IN" sz="1200" dirty="0"/>
              <a:t>	}</a:t>
            </a:r>
          </a:p>
          <a:p>
            <a:r>
              <a:rPr lang="en-IN" sz="1200" dirty="0"/>
              <a:t>public static void main(String[] </a:t>
            </a:r>
            <a:r>
              <a:rPr lang="en-IN" sz="1200" dirty="0" err="1"/>
              <a:t>args</a:t>
            </a:r>
            <a:r>
              <a:rPr lang="en-IN" sz="1200" dirty="0"/>
              <a:t>) {</a:t>
            </a:r>
          </a:p>
          <a:p>
            <a:r>
              <a:rPr lang="en-IN" sz="1200" dirty="0"/>
              <a:t>A ob1=new A();</a:t>
            </a:r>
          </a:p>
          <a:p>
            <a:r>
              <a:rPr lang="en-IN" sz="1200" dirty="0"/>
              <a:t>ob1.showA();</a:t>
            </a:r>
          </a:p>
          <a:p>
            <a:r>
              <a:rPr lang="en-IN" sz="1200" dirty="0"/>
              <a:t>//ob1.showB();</a:t>
            </a:r>
          </a:p>
          <a:p>
            <a:r>
              <a:rPr lang="en-IN" sz="1200" dirty="0"/>
              <a:t>//ob1.showC();</a:t>
            </a:r>
          </a:p>
          <a:p>
            <a:r>
              <a:rPr lang="en-IN" sz="1200" dirty="0"/>
              <a:t>B ob2=new B();</a:t>
            </a:r>
          </a:p>
          <a:p>
            <a:r>
              <a:rPr lang="en-IN" sz="1200" dirty="0"/>
              <a:t>ob2.showA();</a:t>
            </a:r>
          </a:p>
          <a:p>
            <a:r>
              <a:rPr lang="en-IN" sz="1200" dirty="0"/>
              <a:t>ob2.showB();</a:t>
            </a:r>
          </a:p>
          <a:p>
            <a:r>
              <a:rPr lang="en-IN" sz="1200" dirty="0"/>
              <a:t>//ob2.showC();</a:t>
            </a:r>
          </a:p>
          <a:p>
            <a:r>
              <a:rPr lang="en-IN" sz="1200" dirty="0"/>
              <a:t>C ob3=new C();</a:t>
            </a:r>
          </a:p>
          <a:p>
            <a:r>
              <a:rPr lang="en-IN" sz="1200" dirty="0"/>
              <a:t>ob3.showA();</a:t>
            </a:r>
          </a:p>
          <a:p>
            <a:r>
              <a:rPr lang="en-IN" sz="1200" dirty="0"/>
              <a:t>ob3.showB();</a:t>
            </a:r>
          </a:p>
          <a:p>
            <a:r>
              <a:rPr lang="en-IN" sz="1200" dirty="0"/>
              <a:t>ob3.showC();</a:t>
            </a:r>
          </a:p>
          <a:p>
            <a:r>
              <a:rPr lang="en-IN" sz="1200" dirty="0"/>
              <a:t>}</a:t>
            </a:r>
          </a:p>
          <a:p>
            <a:r>
              <a:rPr lang="en-IN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0455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B45F57-115F-49BA-8306-5254ACC67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Hierarchical Inheritance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A94E48-51A0-4C1F-A4D4-66B5FE62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298A62-3A8B-4A13-B4A2-4CD58C48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43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C3C87C4-0DF8-40AC-B5DE-0AACA320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9956FBD-5E8B-4D07-BD73-47C2BA04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804E2E8-8B2A-4903-B4E9-57516EDDD6B6}"/>
              </a:ext>
            </a:extLst>
          </p:cNvPr>
          <p:cNvSpPr txBox="1"/>
          <p:nvPr/>
        </p:nvSpPr>
        <p:spPr>
          <a:xfrm>
            <a:off x="914400" y="76200"/>
            <a:ext cx="7772400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class A</a:t>
            </a:r>
          </a:p>
          <a:p>
            <a:r>
              <a:rPr lang="en-IN" sz="1400" dirty="0"/>
              <a:t>{	void </a:t>
            </a:r>
            <a:r>
              <a:rPr lang="en-IN" sz="1400" dirty="0" err="1"/>
              <a:t>showA</a:t>
            </a:r>
            <a:r>
              <a:rPr lang="en-IN" sz="1400" dirty="0"/>
              <a:t>()</a:t>
            </a:r>
          </a:p>
          <a:p>
            <a:r>
              <a:rPr lang="en-IN" sz="1400" dirty="0"/>
              <a:t>	{</a:t>
            </a:r>
          </a:p>
          <a:p>
            <a:r>
              <a:rPr lang="en-IN" sz="1400" dirty="0"/>
              <a:t>		</a:t>
            </a:r>
            <a:r>
              <a:rPr lang="en-IN" sz="1400" dirty="0" err="1"/>
              <a:t>System.out.println</a:t>
            </a:r>
            <a:r>
              <a:rPr lang="en-IN" sz="1400" dirty="0"/>
              <a:t>("A class show method");</a:t>
            </a:r>
          </a:p>
          <a:p>
            <a:r>
              <a:rPr lang="en-IN" sz="1400" dirty="0"/>
              <a:t>	}</a:t>
            </a:r>
          </a:p>
          <a:p>
            <a:r>
              <a:rPr lang="en-IN" sz="1400" dirty="0"/>
              <a:t>}</a:t>
            </a:r>
          </a:p>
          <a:p>
            <a:r>
              <a:rPr lang="en-IN" sz="1400" dirty="0"/>
              <a:t>class B extends A</a:t>
            </a:r>
          </a:p>
          <a:p>
            <a:r>
              <a:rPr lang="en-IN" sz="1400" dirty="0"/>
              <a:t>{	void </a:t>
            </a:r>
            <a:r>
              <a:rPr lang="en-IN" sz="1400" dirty="0" err="1"/>
              <a:t>showB</a:t>
            </a:r>
            <a:r>
              <a:rPr lang="en-IN" sz="1400" dirty="0"/>
              <a:t>()</a:t>
            </a:r>
          </a:p>
          <a:p>
            <a:r>
              <a:rPr lang="en-IN" sz="1400" dirty="0"/>
              <a:t>	{</a:t>
            </a:r>
          </a:p>
          <a:p>
            <a:r>
              <a:rPr lang="en-IN" sz="1400" dirty="0"/>
              <a:t>		</a:t>
            </a:r>
            <a:r>
              <a:rPr lang="en-IN" sz="1400" dirty="0" err="1"/>
              <a:t>System.out.println</a:t>
            </a:r>
            <a:r>
              <a:rPr lang="en-IN" sz="1400" dirty="0"/>
              <a:t>("B class show method");</a:t>
            </a:r>
          </a:p>
          <a:p>
            <a:r>
              <a:rPr lang="en-IN" sz="1400" dirty="0"/>
              <a:t>	}</a:t>
            </a:r>
          </a:p>
          <a:p>
            <a:r>
              <a:rPr lang="en-IN" sz="1400" dirty="0"/>
              <a:t>}</a:t>
            </a:r>
          </a:p>
          <a:p>
            <a:endParaRPr lang="en-IN" sz="1400" dirty="0"/>
          </a:p>
          <a:p>
            <a:r>
              <a:rPr lang="en-IN" sz="1400" dirty="0"/>
              <a:t>public class C extends A</a:t>
            </a:r>
          </a:p>
          <a:p>
            <a:r>
              <a:rPr lang="en-IN" sz="1400" dirty="0"/>
              <a:t>{	void </a:t>
            </a:r>
            <a:r>
              <a:rPr lang="en-IN" sz="1400" dirty="0" err="1"/>
              <a:t>showC</a:t>
            </a:r>
            <a:r>
              <a:rPr lang="en-IN" sz="1400" dirty="0"/>
              <a:t>()</a:t>
            </a:r>
          </a:p>
          <a:p>
            <a:r>
              <a:rPr lang="en-IN" sz="1400" dirty="0"/>
              <a:t>	{</a:t>
            </a:r>
          </a:p>
          <a:p>
            <a:r>
              <a:rPr lang="en-IN" sz="1400" dirty="0"/>
              <a:t>		</a:t>
            </a:r>
            <a:r>
              <a:rPr lang="en-IN" sz="1400" dirty="0" err="1"/>
              <a:t>System.out.println</a:t>
            </a:r>
            <a:r>
              <a:rPr lang="en-IN" sz="1400" dirty="0"/>
              <a:t>("C class show method");</a:t>
            </a:r>
          </a:p>
          <a:p>
            <a:r>
              <a:rPr lang="en-IN" sz="1400" dirty="0"/>
              <a:t>	}</a:t>
            </a:r>
          </a:p>
          <a:p>
            <a:r>
              <a:rPr lang="en-IN" sz="1400" dirty="0"/>
              <a:t>public static void main(String[] </a:t>
            </a:r>
            <a:r>
              <a:rPr lang="en-IN" sz="1400" dirty="0" err="1"/>
              <a:t>args</a:t>
            </a:r>
            <a:r>
              <a:rPr lang="en-IN" sz="1400" dirty="0"/>
              <a:t>) {</a:t>
            </a:r>
          </a:p>
          <a:p>
            <a:r>
              <a:rPr lang="en-IN" sz="1400" dirty="0"/>
              <a:t>A ob1=new A();</a:t>
            </a:r>
          </a:p>
          <a:p>
            <a:r>
              <a:rPr lang="en-IN" sz="1400" dirty="0"/>
              <a:t>ob1.showA();</a:t>
            </a:r>
          </a:p>
          <a:p>
            <a:r>
              <a:rPr lang="en-IN" sz="1400" dirty="0"/>
              <a:t>//ob1.showB();</a:t>
            </a:r>
          </a:p>
          <a:p>
            <a:r>
              <a:rPr lang="en-IN" sz="1400" dirty="0"/>
              <a:t>//ob1.showC();</a:t>
            </a:r>
          </a:p>
          <a:p>
            <a:r>
              <a:rPr lang="en-IN" sz="1400" dirty="0"/>
              <a:t>B ob2=new B();</a:t>
            </a:r>
          </a:p>
          <a:p>
            <a:r>
              <a:rPr lang="en-IN" sz="1400" dirty="0"/>
              <a:t>ob2.showA();</a:t>
            </a:r>
          </a:p>
          <a:p>
            <a:r>
              <a:rPr lang="en-IN" sz="1400" dirty="0"/>
              <a:t>ob2.showB();</a:t>
            </a:r>
          </a:p>
          <a:p>
            <a:r>
              <a:rPr lang="en-IN" sz="1400" dirty="0"/>
              <a:t>//ob2.showC();</a:t>
            </a:r>
          </a:p>
          <a:p>
            <a:r>
              <a:rPr lang="en-IN" sz="1400" dirty="0"/>
              <a:t>C ob3=new C();</a:t>
            </a:r>
          </a:p>
          <a:p>
            <a:r>
              <a:rPr lang="en-IN" sz="1400" dirty="0"/>
              <a:t>ob3.showA();</a:t>
            </a:r>
          </a:p>
          <a:p>
            <a:r>
              <a:rPr lang="en-IN" sz="1400" dirty="0"/>
              <a:t>//ob3.showB();</a:t>
            </a:r>
          </a:p>
          <a:p>
            <a:r>
              <a:rPr lang="en-IN" sz="1400" dirty="0"/>
              <a:t>ob3.showC();</a:t>
            </a:r>
          </a:p>
          <a:p>
            <a:r>
              <a:rPr lang="en-IN" sz="1400" dirty="0"/>
              <a:t>}</a:t>
            </a:r>
          </a:p>
          <a:p>
            <a:r>
              <a:rPr lang="en-IN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6618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xmlns="" id="{1B25942A-A4DF-419B-839A-4C6F15336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5E2E3F4-F756-49D7-A5A5-93CB9DCB08E7}" type="slidenum">
              <a:rPr lang="en-US" altLang="en-US" sz="1400">
                <a:latin typeface="Arial Narrow" panose="020B0606020202030204" pitchFamily="34" charset="0"/>
              </a:rPr>
              <a:pPr algn="r"/>
              <a:t>54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3D5968D2-B2C2-4D0C-8C9A-07BE78F0A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Inheritance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xmlns="" id="{E729F809-31B4-4E78-8DEF-B8AD13F539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49053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ct val="70000"/>
              </a:spcBef>
            </a:pPr>
            <a:r>
              <a:rPr lang="en-US" altLang="en-US"/>
              <a:t>Another fundamental object-oriented technique is inheritance, used to organize and create reusable classes</a:t>
            </a:r>
          </a:p>
          <a:p>
            <a:pPr lvl="1">
              <a:spcBef>
                <a:spcPct val="70000"/>
              </a:spcBef>
            </a:pPr>
            <a:r>
              <a:rPr lang="en-US" altLang="en-US"/>
              <a:t>deriving new classes from existing classes</a:t>
            </a:r>
          </a:p>
          <a:p>
            <a:pPr lvl="1"/>
            <a:r>
              <a:rPr lang="en-US" altLang="en-US"/>
              <a:t>creating class hierarchies </a:t>
            </a:r>
          </a:p>
          <a:p>
            <a:pPr lvl="1"/>
            <a:r>
              <a:rPr lang="en-US" altLang="en-US"/>
              <a:t>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protected</a:t>
            </a:r>
            <a:r>
              <a:rPr lang="en-US" altLang="en-US"/>
              <a:t> modifier</a:t>
            </a:r>
          </a:p>
          <a:p>
            <a:pPr lvl="1"/>
            <a:r>
              <a:rPr lang="en-US" altLang="en-US"/>
              <a:t>polymorphism via inheritance</a:t>
            </a:r>
          </a:p>
          <a:p>
            <a:pPr lvl="1"/>
            <a:r>
              <a:rPr lang="en-US" altLang="en-US"/>
              <a:t>inheritance hierarchies for interfaces</a:t>
            </a:r>
          </a:p>
          <a:p>
            <a:pPr lvl="1"/>
            <a:r>
              <a:rPr lang="en-US" altLang="en-US"/>
              <a:t>inheritance used in graphical user interfaces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xmlns="" id="{8AD3EC03-CB46-432D-A864-C71E58E3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F7CAD72-A8F5-462C-803D-6F31EED9D4AB}" type="slidenum">
              <a:rPr lang="en-US" altLang="en-US" sz="1400">
                <a:latin typeface="Arial Narrow" panose="020B0606020202030204" pitchFamily="34" charset="0"/>
              </a:rPr>
              <a:pPr algn="r"/>
              <a:t>55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xmlns="" id="{17439C5D-19B3-4D44-AC03-24B94897A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Inheritance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xmlns="" id="{F8F4686F-E3D7-4893-A4BD-17FE774E6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normAutofit fontScale="85000" lnSpcReduction="20000"/>
          </a:bodyPr>
          <a:lstStyle/>
          <a:p>
            <a:pPr>
              <a:spcBef>
                <a:spcPct val="70000"/>
              </a:spcBef>
            </a:pPr>
            <a:r>
              <a:rPr lang="en-US" altLang="en-US" i="1"/>
              <a:t>Inheritance</a:t>
            </a:r>
            <a:r>
              <a:rPr lang="en-US" altLang="en-US"/>
              <a:t> allows a software developer to derive a new class from an existing one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The existing class is called the </a:t>
            </a:r>
            <a:r>
              <a:rPr lang="en-US" altLang="en-US" i="1"/>
              <a:t>parent class,</a:t>
            </a:r>
            <a:r>
              <a:rPr lang="en-US" altLang="en-US"/>
              <a:t> or </a:t>
            </a:r>
            <a:r>
              <a:rPr lang="en-US" altLang="en-US" i="1"/>
              <a:t>superclass</a:t>
            </a:r>
            <a:r>
              <a:rPr lang="en-US" altLang="en-US"/>
              <a:t>, or </a:t>
            </a:r>
            <a:r>
              <a:rPr lang="en-US" altLang="en-US" i="1"/>
              <a:t>base class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The derived class is called the </a:t>
            </a:r>
            <a:r>
              <a:rPr lang="en-US" altLang="en-US" i="1"/>
              <a:t>child class</a:t>
            </a:r>
            <a:r>
              <a:rPr lang="en-US" altLang="en-US"/>
              <a:t> or </a:t>
            </a:r>
            <a:r>
              <a:rPr lang="en-US" altLang="en-US" i="1"/>
              <a:t>subclass</a:t>
            </a:r>
            <a:r>
              <a:rPr lang="en-US" altLang="en-US"/>
              <a:t>.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As the name implies, the child inherits characteristics of the parent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That is, the child class inherits the methods and data defined for the parent class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xmlns="" id="{F0EDB5E8-C2BE-4587-B1D3-0EB84B4A8A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Inheritance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19F36EF8-D35F-4E75-8F28-336F04A2F2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To tailor a derived class, the programmer can add new variables or methods, or can modify the inherited ones</a:t>
            </a:r>
          </a:p>
          <a:p>
            <a:pPr>
              <a:spcBef>
                <a:spcPct val="70000"/>
              </a:spcBef>
            </a:pPr>
            <a:r>
              <a:rPr lang="en-US" altLang="en-US" i="1"/>
              <a:t>Software reuse</a:t>
            </a:r>
            <a:r>
              <a:rPr lang="en-US" altLang="en-US"/>
              <a:t> is at the heart of inheritance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By using existing software components to create new ones, we capitalize on all the effort that went into the design, implementation, and testing of the existing software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xmlns="" id="{4EB173B8-47AC-4721-81F5-CB557E0E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CBFC3C5-E459-4EB8-980F-B5E50CEDA8AF}" type="slidenum">
              <a:rPr lang="en-US" altLang="en-US" sz="1400">
                <a:latin typeface="Arial Narrow" panose="020B0606020202030204" pitchFamily="34" charset="0"/>
              </a:rPr>
              <a:pPr algn="r"/>
              <a:t>57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xmlns="" id="{3D6427EF-1DB2-42AA-AFAE-ADD799E53D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Inheritance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xmlns="" id="{893FB1C5-57FF-432F-BBD1-BB1E2AEF0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49053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r>
              <a:rPr lang="en-US" altLang="en-US"/>
              <a:t>Inheritance relationships often are shown graphically in a UML class diagram, with an arrow with an open arrowhead pointing to the parent class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94216" name="Text Box 8">
            <a:extLst>
              <a:ext uri="{FF2B5EF4-FFF2-40B4-BE49-F238E27FC236}">
                <a16:creationId xmlns:a16="http://schemas.microsoft.com/office/drawing/2014/main" xmlns="" id="{2AAEF67F-1C52-4767-ADE0-B5B1C9EE3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45075"/>
            <a:ext cx="7924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en-US" altLang="en-US" b="1">
                <a:solidFill>
                  <a:schemeClr val="hlink"/>
                </a:solidFill>
                <a:latin typeface="Arial Unicode MS" pitchFamily="34" charset="-128"/>
              </a:rPr>
              <a:t>Inheritance should create an </a:t>
            </a:r>
            <a:r>
              <a:rPr kumimoji="1" lang="en-US" altLang="en-US" b="1" i="1">
                <a:solidFill>
                  <a:schemeClr val="hlink"/>
                </a:solidFill>
                <a:latin typeface="Arial Unicode MS" pitchFamily="34" charset="-128"/>
              </a:rPr>
              <a:t>is-a relationship</a:t>
            </a:r>
            <a:r>
              <a:rPr kumimoji="1" lang="en-US" altLang="en-US" b="1">
                <a:solidFill>
                  <a:schemeClr val="hlink"/>
                </a:solidFill>
                <a:latin typeface="Arial Unicode MS" pitchFamily="34" charset="-128"/>
              </a:rPr>
              <a:t>, meaning the child </a:t>
            </a:r>
            <a:r>
              <a:rPr kumimoji="1" lang="en-US" altLang="en-US" b="1" i="1">
                <a:solidFill>
                  <a:schemeClr val="hlink"/>
                </a:solidFill>
                <a:latin typeface="Arial Unicode MS" pitchFamily="34" charset="-128"/>
              </a:rPr>
              <a:t>is a</a:t>
            </a:r>
            <a:r>
              <a:rPr kumimoji="1" lang="en-US" altLang="en-US" b="1">
                <a:solidFill>
                  <a:schemeClr val="hlink"/>
                </a:solidFill>
                <a:latin typeface="Arial Unicode MS" pitchFamily="34" charset="-128"/>
              </a:rPr>
              <a:t> more specific version of the parent</a:t>
            </a:r>
          </a:p>
        </p:txBody>
      </p:sp>
      <p:grpSp>
        <p:nvGrpSpPr>
          <p:cNvPr id="94238" name="Group 30">
            <a:extLst>
              <a:ext uri="{FF2B5EF4-FFF2-40B4-BE49-F238E27FC236}">
                <a16:creationId xmlns:a16="http://schemas.microsoft.com/office/drawing/2014/main" xmlns="" id="{AECDF2FF-F5F5-4F44-8AA7-AC88332AB548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790825"/>
            <a:ext cx="1600200" cy="1704975"/>
            <a:chOff x="2256" y="1758"/>
            <a:chExt cx="1008" cy="1074"/>
          </a:xfrm>
        </p:grpSpPr>
        <p:sp>
          <p:nvSpPr>
            <p:cNvPr id="8199" name="Line 26">
              <a:extLst>
                <a:ext uri="{FF2B5EF4-FFF2-40B4-BE49-F238E27FC236}">
                  <a16:creationId xmlns:a16="http://schemas.microsoft.com/office/drawing/2014/main" xmlns="" id="{088A1131-B903-42F2-BD49-71A5E4C4A1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2184"/>
              <a:ext cx="0" cy="38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IN"/>
            </a:p>
          </p:txBody>
        </p:sp>
        <p:sp>
          <p:nvSpPr>
            <p:cNvPr id="8200" name="AutoShape 27">
              <a:extLst>
                <a:ext uri="{FF2B5EF4-FFF2-40B4-BE49-F238E27FC236}">
                  <a16:creationId xmlns:a16="http://schemas.microsoft.com/office/drawing/2014/main" xmlns="" id="{282998F7-8F4C-417B-A29C-6E8DC19E2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040"/>
              <a:ext cx="192" cy="14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8201" name="Rectangle 18">
              <a:extLst>
                <a:ext uri="{FF2B5EF4-FFF2-40B4-BE49-F238E27FC236}">
                  <a16:creationId xmlns:a16="http://schemas.microsoft.com/office/drawing/2014/main" xmlns="" id="{9A718DFC-DEC8-4ACA-8F6B-E7B00B86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758"/>
              <a:ext cx="1008" cy="25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b="1">
                  <a:solidFill>
                    <a:schemeClr val="bg2"/>
                  </a:solidFill>
                  <a:latin typeface="Arial Unicode MS" pitchFamily="34" charset="-128"/>
                </a:rPr>
                <a:t>Vehicle</a:t>
              </a:r>
            </a:p>
          </p:txBody>
        </p:sp>
        <p:sp>
          <p:nvSpPr>
            <p:cNvPr id="8202" name="Rectangle 24">
              <a:extLst>
                <a:ext uri="{FF2B5EF4-FFF2-40B4-BE49-F238E27FC236}">
                  <a16:creationId xmlns:a16="http://schemas.microsoft.com/office/drawing/2014/main" xmlns="" id="{EAD07DB6-0339-498F-A127-14655F15A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74"/>
              <a:ext cx="1008" cy="25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b="1">
                  <a:solidFill>
                    <a:schemeClr val="bg2"/>
                  </a:solidFill>
                  <a:latin typeface="Arial Unicode MS" pitchFamily="34" charset="-128"/>
                </a:rPr>
                <a:t>Car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6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>
            <a:extLst>
              <a:ext uri="{FF2B5EF4-FFF2-40B4-BE49-F238E27FC236}">
                <a16:creationId xmlns:a16="http://schemas.microsoft.com/office/drawing/2014/main" xmlns="" id="{FC491D14-B411-4575-B62D-C8C7E2DE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27644D95-FB31-4F27-A88F-33D1C2008EE0}" type="slidenum">
              <a:rPr lang="en-US" altLang="en-US" sz="1400">
                <a:latin typeface="Arial Narrow" panose="020B0606020202030204" pitchFamily="34" charset="0"/>
              </a:rPr>
              <a:pPr algn="r"/>
              <a:t>58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xmlns="" id="{E7C39A52-7022-4940-A4D5-5045E767BE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Deriving Subclasses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xmlns="" id="{A8EBA524-B78C-4117-B4D2-7C3D76683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05800" cy="12954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r>
              <a:rPr lang="en-US" altLang="en-US"/>
              <a:t>In Java, we use the reserved word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extends</a:t>
            </a:r>
            <a:r>
              <a:rPr lang="en-US" altLang="en-US"/>
              <a:t> to establish an inheritance relationship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95237" name="Rectangle 5">
            <a:extLst>
              <a:ext uri="{FF2B5EF4-FFF2-40B4-BE49-F238E27FC236}">
                <a16:creationId xmlns:a16="http://schemas.microsoft.com/office/drawing/2014/main" xmlns="" id="{4D113DC2-5C3D-4DB4-9352-253735DD9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362200"/>
            <a:ext cx="655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rgbClr val="FFCC00"/>
              </a:buClr>
              <a:buFont typeface="Wingdings" panose="05000000000000000000" pitchFamily="2" charset="2"/>
              <a:buChar char="Ø"/>
              <a:defRPr kumimoji="1" sz="2400" b="1">
                <a:solidFill>
                  <a:schemeClr val="tx2"/>
                </a:solidFill>
                <a:latin typeface="Arial Unicode MS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CC00"/>
              </a:buClr>
              <a:buChar char="•"/>
              <a:defRPr kumimoji="1" sz="2000" b="1">
                <a:solidFill>
                  <a:schemeClr val="tx2"/>
                </a:solidFill>
                <a:latin typeface="Arial Unicode MS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C00"/>
              </a:buClr>
              <a:buFont typeface="Wingdings" panose="05000000000000000000" pitchFamily="2" charset="2"/>
              <a:buChar char="w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C00"/>
              </a:buClr>
              <a:buFont typeface="Wingdings" panose="05000000000000000000" pitchFamily="2" charset="2"/>
              <a:buChar char="X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tx1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class Car extends Vehicle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		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		   // class contents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		}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DB33EA4E-3098-4EE7-92B1-B55FDA42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F46DAD7-DF76-4E5C-B5EB-199C81A90C0D}" type="slidenum">
              <a:rPr lang="en-US" altLang="en-US" sz="1400">
                <a:latin typeface="Arial Narrow" panose="020B0606020202030204" pitchFamily="34" charset="0"/>
              </a:rPr>
              <a:pPr algn="r"/>
              <a:t>59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xmlns="" id="{D08CAF1E-3C3D-4404-A741-C71043C3D7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 dirty="0"/>
              <a:t>The protected Modifier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xmlns="" id="{AF1D6B32-DA11-44A4-AB7C-8C0B20114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49053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ct val="70000"/>
              </a:spcBef>
            </a:pPr>
            <a:r>
              <a:rPr lang="en-US" altLang="en-US"/>
              <a:t>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protected</a:t>
            </a:r>
            <a:r>
              <a:rPr lang="en-US" altLang="en-US"/>
              <a:t> modifier allows a member of a base class to be inherited into a child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Protected visibility provides more encapsulation than public visibility does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However, protected visibility is not as tightly encapsulated as private visibility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1">
            <a:extLst>
              <a:ext uri="{FF2B5EF4-FFF2-40B4-BE49-F238E27FC236}">
                <a16:creationId xmlns:a16="http://schemas.microsoft.com/office/drawing/2014/main" xmlns="" id="{680BAF86-D6A0-444F-8D70-73D77F104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81000"/>
            <a:ext cx="66294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175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Inheritance 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xmlns="" id="{1037DC54-3176-43A0-8702-47F11B284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077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FontTx/>
              <a:buNone/>
            </a:pPr>
            <a:r>
              <a:rPr lang="en-US" altLang="en-US" sz="1800" b="1">
                <a:solidFill>
                  <a:srgbClr val="595959"/>
                </a:solidFill>
                <a:latin typeface="Arial" panose="020B0604020202020204" pitchFamily="34" charset="0"/>
              </a:rPr>
              <a:t>A derived class </a:t>
            </a:r>
            <a:r>
              <a:rPr lang="en-US" altLang="en-US" sz="1800" b="1" i="1" u="sng">
                <a:solidFill>
                  <a:srgbClr val="595959"/>
                </a:solidFill>
                <a:latin typeface="Arial" panose="020B0604020202020204" pitchFamily="34" charset="0"/>
              </a:rPr>
              <a:t>extends </a:t>
            </a:r>
            <a:r>
              <a:rPr lang="en-US" altLang="en-US" sz="1800" b="1">
                <a:solidFill>
                  <a:srgbClr val="595959"/>
                </a:solidFill>
                <a:latin typeface="Arial" panose="020B0604020202020204" pitchFamily="34" charset="0"/>
              </a:rPr>
              <a:t>a base class.  It inherits all of its methods (behaviors) and attributes (data) and it may have additional behaviors and attributes of its own.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0C428C4F-13FA-4864-B7B9-FB294F0D66D8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681413"/>
            <a:ext cx="3351213" cy="1955800"/>
            <a:chOff x="672" y="2319"/>
            <a:chExt cx="2111" cy="1232"/>
          </a:xfrm>
        </p:grpSpPr>
        <p:sp>
          <p:nvSpPr>
            <p:cNvPr id="135188" name="Rectangle 4">
              <a:extLst>
                <a:ext uri="{FF2B5EF4-FFF2-40B4-BE49-F238E27FC236}">
                  <a16:creationId xmlns:a16="http://schemas.microsoft.com/office/drawing/2014/main" xmlns="" id="{6162626A-DCE3-4E3F-B93D-221D869A9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319"/>
              <a:ext cx="2111" cy="1232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135189" name="Line 5">
              <a:extLst>
                <a:ext uri="{FF2B5EF4-FFF2-40B4-BE49-F238E27FC236}">
                  <a16:creationId xmlns:a16="http://schemas.microsoft.com/office/drawing/2014/main" xmlns="" id="{B617ECAA-2CC4-429D-9309-11DD242A8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616"/>
              <a:ext cx="2111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5190" name="Text Box 6">
              <a:extLst>
                <a:ext uri="{FF2B5EF4-FFF2-40B4-BE49-F238E27FC236}">
                  <a16:creationId xmlns:a16="http://schemas.microsoft.com/office/drawing/2014/main" xmlns="" id="{EF506757-AFBA-4577-A959-6429A720F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70"/>
              <a:ext cx="11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ts val="1250"/>
                </a:spcBef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  <a:latin typeface="Arial" panose="020B0604020202020204" pitchFamily="34" charset="0"/>
                </a:rPr>
                <a:t>class A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xmlns="" id="{8A634144-4FD4-4306-BE9F-CA4E854F9D0C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2971800"/>
            <a:ext cx="3427413" cy="3046413"/>
            <a:chOff x="3216" y="1872"/>
            <a:chExt cx="2159" cy="1919"/>
          </a:xfrm>
        </p:grpSpPr>
        <p:sp>
          <p:nvSpPr>
            <p:cNvPr id="135185" name="Rectangle 8">
              <a:extLst>
                <a:ext uri="{FF2B5EF4-FFF2-40B4-BE49-F238E27FC236}">
                  <a16:creationId xmlns:a16="http://schemas.microsoft.com/office/drawing/2014/main" xmlns="" id="{5E819AC2-B25C-4662-A3BF-9F54D806A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872"/>
              <a:ext cx="2159" cy="1919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b="1"/>
            </a:p>
          </p:txBody>
        </p:sp>
        <p:sp>
          <p:nvSpPr>
            <p:cNvPr id="135186" name="Line 9">
              <a:extLst>
                <a:ext uri="{FF2B5EF4-FFF2-40B4-BE49-F238E27FC236}">
                  <a16:creationId xmlns:a16="http://schemas.microsoft.com/office/drawing/2014/main" xmlns="" id="{30B541CE-E726-40A5-BDCB-FE4313EAB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206"/>
              <a:ext cx="2159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5187" name="Text Box 10">
              <a:extLst>
                <a:ext uri="{FF2B5EF4-FFF2-40B4-BE49-F238E27FC236}">
                  <a16:creationId xmlns:a16="http://schemas.microsoft.com/office/drawing/2014/main" xmlns="" id="{B2593A2E-74E9-4626-A445-20D7A6197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955"/>
              <a:ext cx="148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ts val="1250"/>
                </a:spcBef>
                <a:buFontTx/>
                <a:buNone/>
              </a:pPr>
              <a:r>
                <a:rPr lang="en-US" altLang="en-US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class B </a:t>
              </a: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extends</a:t>
              </a:r>
              <a:r>
                <a:rPr lang="en-US" altLang="en-US" sz="2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 A</a:t>
              </a:r>
            </a:p>
          </p:txBody>
        </p:sp>
      </p:grpSp>
      <p:sp>
        <p:nvSpPr>
          <p:cNvPr id="75787" name="Text Box 11">
            <a:extLst>
              <a:ext uri="{FF2B5EF4-FFF2-40B4-BE49-F238E27FC236}">
                <a16:creationId xmlns:a16="http://schemas.microsoft.com/office/drawing/2014/main" xmlns="" id="{F51D4071-B5FD-4642-8271-866EFAF12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743200"/>
            <a:ext cx="2667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1125"/>
              </a:spcBef>
              <a:buFontTx/>
              <a:buNone/>
            </a:pPr>
            <a:r>
              <a:rPr lang="en-US" altLang="en-US" sz="1800" b="1">
                <a:solidFill>
                  <a:srgbClr val="FF6600"/>
                </a:solidFill>
                <a:latin typeface="Arial" panose="020B0604020202020204" pitchFamily="34" charset="0"/>
              </a:rPr>
              <a:t>Base class</a:t>
            </a:r>
          </a:p>
        </p:txBody>
      </p:sp>
      <p:sp>
        <p:nvSpPr>
          <p:cNvPr id="75788" name="Text Box 12">
            <a:extLst>
              <a:ext uri="{FF2B5EF4-FFF2-40B4-BE49-F238E27FC236}">
                <a16:creationId xmlns:a16="http://schemas.microsoft.com/office/drawing/2014/main" xmlns="" id="{525BFBF3-3E02-4078-A926-B7C36C54F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438400"/>
            <a:ext cx="297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1125"/>
              </a:spcBef>
              <a:buFontTx/>
              <a:buNone/>
            </a:pPr>
            <a:r>
              <a:rPr lang="en-US" altLang="en-US" sz="1800" b="1">
                <a:solidFill>
                  <a:srgbClr val="FF6600"/>
                </a:solidFill>
                <a:latin typeface="Arial" panose="020B0604020202020204" pitchFamily="34" charset="0"/>
              </a:rPr>
              <a:t>Derived class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xmlns="" id="{A53B9EC9-32B6-426A-A8FB-C0770E18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327525"/>
            <a:ext cx="32766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Base class attributes</a:t>
            </a:r>
          </a:p>
        </p:txBody>
      </p:sp>
      <p:sp>
        <p:nvSpPr>
          <p:cNvPr id="75790" name="Line 14">
            <a:extLst>
              <a:ext uri="{FF2B5EF4-FFF2-40B4-BE49-F238E27FC236}">
                <a16:creationId xmlns:a16="http://schemas.microsoft.com/office/drawing/2014/main" xmlns="" id="{0249BBEB-79F5-4CA5-AE9C-329466D02F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4876800"/>
            <a:ext cx="3352800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xmlns="" id="{5A6F7208-7EBA-49CB-B09A-05F58DC03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657600"/>
            <a:ext cx="37338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attributes inherited from base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xmlns="" id="{72859B87-BEF7-4341-8453-FFF3940B4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251325"/>
            <a:ext cx="3352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 sz="2000" b="1">
                <a:solidFill>
                  <a:srgbClr val="C00000"/>
                </a:solidFill>
                <a:latin typeface="Arial" panose="020B0604020202020204" pitchFamily="34" charset="0"/>
              </a:rPr>
              <a:t>Additional attributes</a:t>
            </a:r>
          </a:p>
        </p:txBody>
      </p:sp>
      <p:sp>
        <p:nvSpPr>
          <p:cNvPr id="75793" name="Line 17">
            <a:extLst>
              <a:ext uri="{FF2B5EF4-FFF2-40B4-BE49-F238E27FC236}">
                <a16:creationId xmlns:a16="http://schemas.microsoft.com/office/drawing/2014/main" xmlns="" id="{99B9A5A0-FB3A-4D5A-81AC-BFD61242C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648200"/>
            <a:ext cx="3429000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xmlns="" id="{F84F6EB1-3451-4BBD-9AD1-5649856A3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105400"/>
            <a:ext cx="28194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Base class methods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xmlns="" id="{16503A54-1E12-452B-A850-C1D2B236F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800600"/>
            <a:ext cx="33528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methods inherited from base</a:t>
            </a:r>
          </a:p>
        </p:txBody>
      </p:sp>
      <p:sp>
        <p:nvSpPr>
          <p:cNvPr id="75796" name="Text Box 20">
            <a:extLst>
              <a:ext uri="{FF2B5EF4-FFF2-40B4-BE49-F238E27FC236}">
                <a16:creationId xmlns:a16="http://schemas.microsoft.com/office/drawing/2014/main" xmlns="" id="{1ABE180A-8CDF-414B-A7A5-3D2653B31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486400"/>
            <a:ext cx="32004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FontTx/>
              <a:buNone/>
            </a:pPr>
            <a:r>
              <a:rPr lang="en-US" altLang="en-US" sz="2000" b="1">
                <a:solidFill>
                  <a:srgbClr val="C00000"/>
                </a:solidFill>
                <a:latin typeface="Arial" panose="020B0604020202020204" pitchFamily="34" charset="0"/>
              </a:rPr>
              <a:t>Additional methods</a:t>
            </a:r>
          </a:p>
        </p:txBody>
      </p:sp>
      <p:sp>
        <p:nvSpPr>
          <p:cNvPr id="135184" name="Slide Number Placeholder 21">
            <a:extLst>
              <a:ext uri="{FF2B5EF4-FFF2-40B4-BE49-F238E27FC236}">
                <a16:creationId xmlns:a16="http://schemas.microsoft.com/office/drawing/2014/main" xmlns="" id="{66DFBF48-F4AB-4017-AB8E-48458A201A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F5F384C-3984-4AC4-8278-E6A848673F9C}" type="slidenum">
              <a:rPr lang="en-US" altLang="en-US"/>
              <a:pPr/>
              <a:t>6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34" dur="500"/>
                                        <p:tgtEl>
                                          <p:spTgt spid="7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2" dur="500"/>
                                        <p:tgtEl>
                                          <p:spTgt spid="7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6" dur="500"/>
                                        <p:tgtEl>
                                          <p:spTgt spid="75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9" dur="1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54" dur="5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59" dur="500"/>
                                        <p:tgtEl>
                                          <p:spTgt spid="7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63" dur="500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xmlns="" id="{A0B8D23B-5E0A-4772-9C22-237A565F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2CB6AFC-602B-46E9-9312-496E1098BCBA}" type="slidenum">
              <a:rPr lang="en-US" altLang="en-US" sz="1400">
                <a:latin typeface="Arial Narrow" panose="020B0606020202030204" pitchFamily="34" charset="0"/>
              </a:rPr>
              <a:pPr algn="r"/>
              <a:t>60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xmlns="" id="{B8B214CC-7728-4ED6-AF01-F400CF58B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 dirty="0"/>
              <a:t>The Constructors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xmlns="" id="{98E4EBE1-FD23-4456-9745-D7A4A1483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ct val="70000"/>
              </a:spcBef>
            </a:pPr>
            <a:r>
              <a:rPr lang="en-US" altLang="en-US" dirty="0"/>
              <a:t>Constructors are not inherited, even though they have public visibility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871B0B-4352-4402-8DB1-1D1D98D5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4A88C-38DE-4D51-949A-1B5BBCAB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BD5F70-CF16-47D2-B17D-3A855387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157287"/>
            <a:ext cx="77533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3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2020501-526C-4006-9C47-B6CF7762F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4D6D45B-14CD-4B3E-AA32-872F3835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C2E66A-BBAD-4221-B041-24EF544A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838200"/>
            <a:ext cx="70580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9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52EF845-6ED6-4750-AAE1-5896CAB7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DD32C45-4975-460F-9B7E-61DE2501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3DE69E-8C64-4299-BE79-7F4FF774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590550"/>
            <a:ext cx="82391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1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3E8E97E-5226-4A90-B3CF-73787AEB9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E5F5DE1-8809-4196-8500-80A2EE18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5C0E70-4C5B-4ADF-9E29-39F8E905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966787"/>
            <a:ext cx="73247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45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3455ADD-A20D-4E50-A881-4EBB3E9D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A9E1096-43AC-42D8-A05B-F6D9E0B8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799FDF-349F-4EF9-834C-8AFF8314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33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2FA109-332E-4232-ACDF-BD99FE16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9959942-73CE-4916-81E6-EDA4CDF5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DBF37F-27B7-4417-8DF1-3C9BE8BE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476375"/>
            <a:ext cx="89439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38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44B2729-122A-4023-A92D-EF15398D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6EFD137-25E4-477F-BB11-6DD73851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8E0CF-53C6-431C-8A38-4A1260CA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681037"/>
            <a:ext cx="73342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11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D75C6D4-B75E-4E98-95F8-188201A5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5FAF233-1D79-49FE-86D1-04E8A809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8C8BD0-3286-499A-AA06-565CE5A4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56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0E0072-D0A8-44CE-9F53-3AC4DD34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B16C0BB-1740-4276-B7EE-BAEEF588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04D7F0-28F3-47D0-98F8-2F335424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528637"/>
            <a:ext cx="76771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46E47A-495E-4E8E-B0D3-1D42F4E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Inheritance</a:t>
            </a:r>
          </a:p>
        </p:txBody>
      </p:sp>
      <p:sp>
        <p:nvSpPr>
          <p:cNvPr id="137219" name="Content Placeholder 2">
            <a:extLst>
              <a:ext uri="{FF2B5EF4-FFF2-40B4-BE49-F238E27FC236}">
                <a16:creationId xmlns:a16="http://schemas.microsoft.com/office/drawing/2014/main" xmlns="" id="{770DBB44-2EC3-49D3-A057-58123A8E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410200"/>
          </a:xfrm>
        </p:spPr>
        <p:txBody>
          <a:bodyPr/>
          <a:lstStyle/>
          <a:p>
            <a:r>
              <a:rPr lang="en-US" altLang="en-US"/>
              <a:t>Inheritance is mechanism of extending the functionality from one class to another.</a:t>
            </a:r>
          </a:p>
          <a:p>
            <a:r>
              <a:rPr lang="en-US" altLang="en-US"/>
              <a:t>The original class is called as </a:t>
            </a:r>
            <a:r>
              <a:rPr lang="en-US" altLang="en-US" sz="3600" b="1"/>
              <a:t>base/super/parent class.</a:t>
            </a:r>
            <a:endParaRPr lang="en-US" altLang="en-US" b="1"/>
          </a:p>
          <a:p>
            <a:r>
              <a:rPr lang="en-US" altLang="en-US"/>
              <a:t>The new class with extended functionality is called as </a:t>
            </a:r>
            <a:r>
              <a:rPr lang="en-US" altLang="en-US" sz="3600" b="1"/>
              <a:t>derived/sub/child class.</a:t>
            </a:r>
            <a:endParaRPr lang="en-US" altLang="en-US" b="1"/>
          </a:p>
          <a:p>
            <a:r>
              <a:rPr lang="en-US" altLang="en-US"/>
              <a:t>Derived class can inherit features of base class &amp; add its own unique features, thus it supports concept of </a:t>
            </a:r>
            <a:r>
              <a:rPr lang="en-US" altLang="en-US" b="1"/>
              <a:t>reusability</a:t>
            </a:r>
            <a:r>
              <a:rPr lang="en-US" altLang="en-US"/>
              <a:t>.</a:t>
            </a:r>
          </a:p>
          <a:p>
            <a:endParaRPr lang="en-US" altLang="en-US"/>
          </a:p>
        </p:txBody>
      </p:sp>
      <p:sp>
        <p:nvSpPr>
          <p:cNvPr id="137220" name="Slide Number Placeholder 3">
            <a:extLst>
              <a:ext uri="{FF2B5EF4-FFF2-40B4-BE49-F238E27FC236}">
                <a16:creationId xmlns:a16="http://schemas.microsoft.com/office/drawing/2014/main" xmlns="" id="{A1D800E6-BE3A-4893-8249-B591294A65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178A834-AE98-4C0B-A7D5-32C347C5CE6E}" type="slidenum">
              <a:rPr lang="en-US" altLang="en-US"/>
              <a:pPr/>
              <a:t>7</a:t>
            </a:fld>
            <a:endParaRPr lang="en-U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9BDB55C-004E-4BF6-B8BD-9AD4F794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B185C24-BA14-4A04-860E-F06C8F80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C4EB6A-4D42-4C09-8ED7-82E86A19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5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5A75419-FF24-4FCC-BD53-1176875B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0AF5E2-2442-4BE9-A577-D18DA004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F9B1AA-8582-4BFE-BA7D-AD58DFD0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8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45AF54C-69A9-47AC-B90F-3D94055A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3A554C-F068-4139-9E0D-46E59811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EE3BC-05E0-4B48-93D5-CC2BEB7F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595312"/>
            <a:ext cx="73247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5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3E3E817-41F4-4F79-8FEB-83453E02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0973CC2-E122-451B-804C-B3389A08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2E4531-25C9-4644-B7B9-3EA26712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67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EA62FD1-9010-44B6-BC5F-DFE61CC7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F192E37-4109-4B29-AEBA-A865F39A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9FF90B3-D65D-4F7D-87C2-C76ABAB2B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819150"/>
            <a:ext cx="8191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394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28600"/>
            <a:ext cx="7848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package </a:t>
            </a:r>
            <a:r>
              <a:rPr lang="en-US" dirty="0" err="1">
                <a:solidFill>
                  <a:prstClr val="black"/>
                </a:solidFill>
              </a:rPr>
              <a:t>com.company</a:t>
            </a:r>
            <a:r>
              <a:rPr lang="en-US" dirty="0">
                <a:solidFill>
                  <a:prstClr val="black"/>
                </a:solidFill>
              </a:rPr>
              <a:t>;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class Base1{</a:t>
            </a:r>
          </a:p>
          <a:p>
            <a:r>
              <a:rPr lang="en-US" dirty="0">
                <a:solidFill>
                  <a:prstClr val="black"/>
                </a:solidFill>
              </a:rPr>
              <a:t>    Base1(){</a:t>
            </a:r>
          </a:p>
          <a:p>
            <a:r>
              <a:rPr lang="en-US" dirty="0">
                <a:solidFill>
                  <a:prstClr val="black"/>
                </a:solidFill>
              </a:rPr>
              <a:t>        </a:t>
            </a:r>
            <a:r>
              <a:rPr lang="en-US" dirty="0" err="1">
                <a:solidFill>
                  <a:prstClr val="black"/>
                </a:solidFill>
              </a:rPr>
              <a:t>System.out.println</a:t>
            </a:r>
            <a:r>
              <a:rPr lang="en-US" dirty="0">
                <a:solidFill>
                  <a:prstClr val="black"/>
                </a:solidFill>
              </a:rPr>
              <a:t>("I am a constructor");</a:t>
            </a:r>
          </a:p>
          <a:p>
            <a:r>
              <a:rPr lang="en-US" dirty="0">
                <a:solidFill>
                  <a:prstClr val="black"/>
                </a:solidFill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</a:rPr>
              <a:t>    Base1(</a:t>
            </a:r>
            <a:r>
              <a:rPr lang="en-US" dirty="0" err="1">
                <a:solidFill>
                  <a:prstClr val="black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x){</a:t>
            </a:r>
          </a:p>
          <a:p>
            <a:r>
              <a:rPr lang="en-US" dirty="0">
                <a:solidFill>
                  <a:prstClr val="black"/>
                </a:solidFill>
              </a:rPr>
              <a:t>        </a:t>
            </a:r>
            <a:r>
              <a:rPr lang="en-US" dirty="0" err="1">
                <a:solidFill>
                  <a:prstClr val="black"/>
                </a:solidFill>
              </a:rPr>
              <a:t>System.out.println</a:t>
            </a:r>
            <a:r>
              <a:rPr lang="en-US" dirty="0">
                <a:solidFill>
                  <a:prstClr val="black"/>
                </a:solidFill>
              </a:rPr>
              <a:t>("I am an overloaded constructor with value of x as: " + x);</a:t>
            </a:r>
          </a:p>
          <a:p>
            <a:r>
              <a:rPr lang="en-US" dirty="0">
                <a:solidFill>
                  <a:prstClr val="black"/>
                </a:solidFill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</a:rPr>
              <a:t>}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class Derived1 extends Base1{</a:t>
            </a:r>
          </a:p>
          <a:p>
            <a:r>
              <a:rPr lang="en-US" dirty="0">
                <a:solidFill>
                  <a:prstClr val="black"/>
                </a:solidFill>
              </a:rPr>
              <a:t>    Derived1(){</a:t>
            </a:r>
          </a:p>
          <a:p>
            <a:r>
              <a:rPr lang="en-US" dirty="0">
                <a:solidFill>
                  <a:prstClr val="black"/>
                </a:solidFill>
              </a:rPr>
              <a:t>        //super(0);</a:t>
            </a:r>
          </a:p>
          <a:p>
            <a:r>
              <a:rPr lang="en-US" dirty="0">
                <a:solidFill>
                  <a:prstClr val="black"/>
                </a:solidFill>
              </a:rPr>
              <a:t>        </a:t>
            </a:r>
            <a:r>
              <a:rPr lang="en-US" dirty="0" err="1">
                <a:solidFill>
                  <a:prstClr val="black"/>
                </a:solidFill>
              </a:rPr>
              <a:t>System.out.println</a:t>
            </a:r>
            <a:r>
              <a:rPr lang="en-US" dirty="0">
                <a:solidFill>
                  <a:prstClr val="black"/>
                </a:solidFill>
              </a:rPr>
              <a:t>("I am a derived class constructor");</a:t>
            </a:r>
          </a:p>
          <a:p>
            <a:r>
              <a:rPr lang="en-US" dirty="0">
                <a:solidFill>
                  <a:prstClr val="black"/>
                </a:solidFill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</a:rPr>
              <a:t>    Derived1(</a:t>
            </a:r>
            <a:r>
              <a:rPr lang="en-US" dirty="0" err="1">
                <a:solidFill>
                  <a:prstClr val="black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x, </a:t>
            </a:r>
            <a:r>
              <a:rPr lang="en-US" dirty="0" err="1">
                <a:solidFill>
                  <a:prstClr val="black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y){</a:t>
            </a:r>
          </a:p>
          <a:p>
            <a:r>
              <a:rPr lang="en-US" dirty="0">
                <a:solidFill>
                  <a:prstClr val="black"/>
                </a:solidFill>
              </a:rPr>
              <a:t>        super(x);</a:t>
            </a:r>
          </a:p>
          <a:p>
            <a:r>
              <a:rPr lang="en-US" dirty="0">
                <a:solidFill>
                  <a:prstClr val="black"/>
                </a:solidFill>
              </a:rPr>
              <a:t>        </a:t>
            </a:r>
            <a:r>
              <a:rPr lang="en-US" dirty="0" err="1">
                <a:solidFill>
                  <a:prstClr val="black"/>
                </a:solidFill>
              </a:rPr>
              <a:t>System.out.println</a:t>
            </a:r>
            <a:r>
              <a:rPr lang="en-US" dirty="0">
                <a:solidFill>
                  <a:prstClr val="black"/>
                </a:solidFill>
              </a:rPr>
              <a:t>("I am an overloaded constructor of Derived with value of y as: " + y);</a:t>
            </a:r>
          </a:p>
          <a:p>
            <a:r>
              <a:rPr lang="en-US" dirty="0">
                <a:solidFill>
                  <a:prstClr val="black"/>
                </a:solidFill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</a:rPr>
              <a:t>}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41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914400"/>
            <a:ext cx="7696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class </a:t>
            </a:r>
            <a:r>
              <a:rPr lang="en-US" dirty="0" err="1">
                <a:solidFill>
                  <a:prstClr val="black"/>
                </a:solidFill>
              </a:rPr>
              <a:t>ChildOfDerived</a:t>
            </a:r>
            <a:r>
              <a:rPr lang="en-US" dirty="0">
                <a:solidFill>
                  <a:prstClr val="black"/>
                </a:solidFill>
              </a:rPr>
              <a:t> extends  Derived1{</a:t>
            </a:r>
          </a:p>
          <a:p>
            <a:r>
              <a:rPr lang="en-US" dirty="0">
                <a:solidFill>
                  <a:prstClr val="black"/>
                </a:solidFill>
              </a:rPr>
              <a:t>    </a:t>
            </a:r>
            <a:r>
              <a:rPr lang="en-US" dirty="0" err="1">
                <a:solidFill>
                  <a:prstClr val="black"/>
                </a:solidFill>
              </a:rPr>
              <a:t>ChildOfDerived</a:t>
            </a:r>
            <a:r>
              <a:rPr lang="en-US" dirty="0">
                <a:solidFill>
                  <a:prstClr val="black"/>
                </a:solidFill>
              </a:rPr>
              <a:t>(){</a:t>
            </a:r>
          </a:p>
          <a:p>
            <a:r>
              <a:rPr lang="en-US" dirty="0">
                <a:solidFill>
                  <a:prstClr val="black"/>
                </a:solidFill>
              </a:rPr>
              <a:t>        </a:t>
            </a:r>
            <a:r>
              <a:rPr lang="en-US" dirty="0" err="1">
                <a:solidFill>
                  <a:prstClr val="black"/>
                </a:solidFill>
              </a:rPr>
              <a:t>System.out.println</a:t>
            </a:r>
            <a:r>
              <a:rPr lang="en-US" dirty="0">
                <a:solidFill>
                  <a:prstClr val="black"/>
                </a:solidFill>
              </a:rPr>
              <a:t>("I am a child of derived constructor");</a:t>
            </a:r>
          </a:p>
          <a:p>
            <a:r>
              <a:rPr lang="en-US" dirty="0">
                <a:solidFill>
                  <a:prstClr val="black"/>
                </a:solidFill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</a:rPr>
              <a:t>    </a:t>
            </a:r>
            <a:r>
              <a:rPr lang="en-US" dirty="0" err="1">
                <a:solidFill>
                  <a:prstClr val="black"/>
                </a:solidFill>
              </a:rPr>
              <a:t>ChildOfDerived</a:t>
            </a:r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 err="1">
                <a:solidFill>
                  <a:prstClr val="black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x, </a:t>
            </a:r>
            <a:r>
              <a:rPr lang="en-US" dirty="0" err="1">
                <a:solidFill>
                  <a:prstClr val="black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y, </a:t>
            </a:r>
            <a:r>
              <a:rPr lang="en-US" dirty="0" err="1">
                <a:solidFill>
                  <a:prstClr val="black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z){</a:t>
            </a:r>
          </a:p>
          <a:p>
            <a:r>
              <a:rPr lang="en-US" dirty="0">
                <a:solidFill>
                  <a:prstClr val="black"/>
                </a:solidFill>
              </a:rPr>
              <a:t>        super(x, y);</a:t>
            </a:r>
          </a:p>
          <a:p>
            <a:r>
              <a:rPr lang="en-US" dirty="0">
                <a:solidFill>
                  <a:prstClr val="black"/>
                </a:solidFill>
              </a:rPr>
              <a:t>        </a:t>
            </a:r>
            <a:r>
              <a:rPr lang="en-US" dirty="0" err="1">
                <a:solidFill>
                  <a:prstClr val="black"/>
                </a:solidFill>
              </a:rPr>
              <a:t>System.out.println</a:t>
            </a:r>
            <a:r>
              <a:rPr lang="en-US" dirty="0">
                <a:solidFill>
                  <a:prstClr val="black"/>
                </a:solidFill>
              </a:rPr>
              <a:t>("I am an overloaded constructor of Derived with value of z as: " + z);</a:t>
            </a:r>
          </a:p>
          <a:p>
            <a:r>
              <a:rPr lang="en-US" dirty="0">
                <a:solidFill>
                  <a:prstClr val="black"/>
                </a:solidFill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</a:rPr>
              <a:t>}</a:t>
            </a:r>
          </a:p>
          <a:p>
            <a:r>
              <a:rPr lang="en-US" dirty="0">
                <a:solidFill>
                  <a:prstClr val="black"/>
                </a:solidFill>
              </a:rPr>
              <a:t>public class cwh_46_constructors_in_inheritance {</a:t>
            </a:r>
          </a:p>
          <a:p>
            <a:r>
              <a:rPr lang="en-US" dirty="0">
                <a:solidFill>
                  <a:prstClr val="black"/>
                </a:solidFill>
              </a:rPr>
              <a:t>    public static void main(String[] </a:t>
            </a:r>
            <a:r>
              <a:rPr lang="en-US" dirty="0" err="1">
                <a:solidFill>
                  <a:prstClr val="black"/>
                </a:solidFill>
              </a:rPr>
              <a:t>args</a:t>
            </a:r>
            <a:r>
              <a:rPr lang="en-US" dirty="0">
                <a:solidFill>
                  <a:prstClr val="black"/>
                </a:solidFill>
              </a:rPr>
              <a:t>) {</a:t>
            </a:r>
          </a:p>
          <a:p>
            <a:r>
              <a:rPr lang="en-US" dirty="0">
                <a:solidFill>
                  <a:prstClr val="black"/>
                </a:solidFill>
              </a:rPr>
              <a:t>        // Base1 b = new Base1();</a:t>
            </a:r>
          </a:p>
          <a:p>
            <a:r>
              <a:rPr lang="en-US" dirty="0">
                <a:solidFill>
                  <a:prstClr val="black"/>
                </a:solidFill>
              </a:rPr>
              <a:t>        // Derived1 d = new Derived1();</a:t>
            </a:r>
          </a:p>
          <a:p>
            <a:r>
              <a:rPr lang="en-US" dirty="0">
                <a:solidFill>
                  <a:prstClr val="black"/>
                </a:solidFill>
              </a:rPr>
              <a:t>        // Derived1 d = new Derived1(14, 9);</a:t>
            </a:r>
          </a:p>
          <a:p>
            <a:r>
              <a:rPr lang="en-US" dirty="0">
                <a:solidFill>
                  <a:prstClr val="black"/>
                </a:solidFill>
              </a:rPr>
              <a:t>        // </a:t>
            </a:r>
            <a:r>
              <a:rPr lang="en-US" dirty="0" err="1">
                <a:solidFill>
                  <a:prstClr val="black"/>
                </a:solidFill>
              </a:rPr>
              <a:t>ChildOfDerived</a:t>
            </a:r>
            <a:r>
              <a:rPr lang="en-US" dirty="0">
                <a:solidFill>
                  <a:prstClr val="black"/>
                </a:solidFill>
              </a:rPr>
              <a:t> cd = new </a:t>
            </a:r>
            <a:r>
              <a:rPr lang="en-US" dirty="0" err="1">
                <a:solidFill>
                  <a:prstClr val="black"/>
                </a:solidFill>
              </a:rPr>
              <a:t>ChildOfDerived</a:t>
            </a:r>
            <a:r>
              <a:rPr lang="en-US" dirty="0">
                <a:solidFill>
                  <a:prstClr val="black"/>
                </a:solidFill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</a:rPr>
              <a:t>        </a:t>
            </a:r>
            <a:r>
              <a:rPr lang="en-US" dirty="0" err="1">
                <a:solidFill>
                  <a:prstClr val="black"/>
                </a:solidFill>
              </a:rPr>
              <a:t>ChildOfDerived</a:t>
            </a:r>
            <a:r>
              <a:rPr lang="en-US" dirty="0">
                <a:solidFill>
                  <a:prstClr val="black"/>
                </a:solidFill>
              </a:rPr>
              <a:t> cd = new </a:t>
            </a:r>
            <a:r>
              <a:rPr lang="en-US" dirty="0" err="1">
                <a:solidFill>
                  <a:prstClr val="black"/>
                </a:solidFill>
              </a:rPr>
              <a:t>ChildOfDerived</a:t>
            </a:r>
            <a:r>
              <a:rPr lang="en-US" dirty="0">
                <a:solidFill>
                  <a:prstClr val="black"/>
                </a:solidFill>
              </a:rPr>
              <a:t>(12, 13, 15);</a:t>
            </a:r>
          </a:p>
          <a:p>
            <a:r>
              <a:rPr lang="en-US" dirty="0">
                <a:solidFill>
                  <a:prstClr val="black"/>
                </a:solidFill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9572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xmlns="" id="{C8F8EF84-A6A8-45D9-8AAE-9C243B17F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Multiple Inheritance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2F52FBBB-EE89-4037-B518-47AFF9220D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Java supports </a:t>
            </a:r>
            <a:r>
              <a:rPr lang="en-US" altLang="en-US" i="1"/>
              <a:t>single inheritance</a:t>
            </a:r>
            <a:r>
              <a:rPr lang="en-US" altLang="en-US"/>
              <a:t>, meaning that a derived class can have only one parent class</a:t>
            </a:r>
          </a:p>
          <a:p>
            <a:pPr>
              <a:spcBef>
                <a:spcPct val="70000"/>
              </a:spcBef>
            </a:pPr>
            <a:r>
              <a:rPr lang="en-US" altLang="en-US" i="1"/>
              <a:t>Multiple inheritance </a:t>
            </a:r>
            <a:r>
              <a:rPr lang="en-US" altLang="en-US"/>
              <a:t>allows a class to be derived from two or more classes, inheriting the members of all parents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Collisions, such as the same variable name in two parents, have to be resolved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Java does not support multiple inheritance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In most cases, the use of interfaces gives us aspects of multiple inheritance without the overhead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>
            <a:extLst>
              <a:ext uri="{FF2B5EF4-FFF2-40B4-BE49-F238E27FC236}">
                <a16:creationId xmlns:a16="http://schemas.microsoft.com/office/drawing/2014/main" xmlns="" id="{B185D4AC-E48B-45CF-AA06-687BBA7B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8B6DF8-3B3D-4B43-A051-7F63921B2ED3}" type="slidenum">
              <a:rPr lang="en-US" altLang="en-US" sz="1400">
                <a:latin typeface="Arial Narrow" panose="020B0606020202030204" pitchFamily="34" charset="0"/>
              </a:rPr>
              <a:pPr algn="r"/>
              <a:t>78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xmlns="" id="{B43BA8B1-F7B4-4E28-8A7C-30F5D2D0D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Overriding Methods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xmlns="" id="{B1EAC42D-041C-496F-83A8-D38888906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normAutofit lnSpcReduction="10000"/>
          </a:bodyPr>
          <a:lstStyle/>
          <a:p>
            <a:pPr>
              <a:spcBef>
                <a:spcPct val="70000"/>
              </a:spcBef>
            </a:pPr>
            <a:r>
              <a:rPr lang="en-US" altLang="en-US" dirty="0"/>
              <a:t>A child class can </a:t>
            </a:r>
            <a:r>
              <a:rPr lang="en-US" altLang="en-US" i="1" dirty="0"/>
              <a:t>override</a:t>
            </a:r>
            <a:r>
              <a:rPr lang="en-US" altLang="en-US" dirty="0"/>
              <a:t> the definition of an inherited method in favor of its own</a:t>
            </a:r>
          </a:p>
          <a:p>
            <a:pPr>
              <a:spcBef>
                <a:spcPct val="70000"/>
              </a:spcBef>
            </a:pPr>
            <a:r>
              <a:rPr lang="en-US" altLang="en-US" dirty="0"/>
              <a:t>The new method must have the same signature as the parent's method, but can have a different body</a:t>
            </a:r>
          </a:p>
          <a:p>
            <a:pPr>
              <a:spcBef>
                <a:spcPct val="70000"/>
              </a:spcBef>
            </a:pPr>
            <a:r>
              <a:rPr lang="en-US" altLang="en-US" dirty="0"/>
              <a:t>The type of the object executing the method determines which version of the method is invoked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xmlns="" id="{8B9AD19D-E583-461B-9FEF-44AF00669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Overriding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8479FD9E-5856-424E-ABD8-F42702DE7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A parent method can be invoked explicitly using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/>
              <a:t> reference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If a method is declared with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final</a:t>
            </a:r>
            <a:r>
              <a:rPr lang="en-US" altLang="en-US"/>
              <a:t> modifier, it cannot be overridden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The concept of overriding can be applied to data and is called </a:t>
            </a:r>
            <a:r>
              <a:rPr lang="en-US" altLang="en-US" i="1"/>
              <a:t>shadowing variables</a:t>
            </a:r>
            <a:endParaRPr lang="en-US" altLang="en-US"/>
          </a:p>
          <a:p>
            <a:pPr>
              <a:spcBef>
                <a:spcPct val="70000"/>
              </a:spcBef>
            </a:pPr>
            <a:r>
              <a:rPr lang="en-US" altLang="en-US"/>
              <a:t>Shadowing variables should be avoided because it tends to cause unnecessarily confusing code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>
            <a:extLst>
              <a:ext uri="{FF2B5EF4-FFF2-40B4-BE49-F238E27FC236}">
                <a16:creationId xmlns:a16="http://schemas.microsoft.com/office/drawing/2014/main" xmlns="" id="{6C5CFDEF-8611-4143-AFA5-FC1698417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5486400"/>
            <a:ext cx="82296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900" dirty="0"/>
              <a:t/>
            </a:r>
            <a:br>
              <a:rPr lang="en-US" sz="1900" dirty="0"/>
            </a:br>
            <a:r>
              <a:rPr lang="en-US" sz="2200" dirty="0"/>
              <a:t>“Person” is a </a:t>
            </a:r>
            <a:r>
              <a:rPr lang="en-US" sz="2200" dirty="0">
                <a:solidFill>
                  <a:srgbClr val="990000"/>
                </a:solidFill>
              </a:rPr>
              <a:t>generalization</a:t>
            </a:r>
            <a:r>
              <a:rPr lang="en-US" sz="2200" dirty="0"/>
              <a:t> of  “Student”. </a:t>
            </a:r>
            <a:br>
              <a:rPr lang="en-US" sz="2200" dirty="0"/>
            </a:br>
            <a:r>
              <a:rPr lang="en-US" sz="2200" dirty="0"/>
              <a:t> “Student” is a </a:t>
            </a:r>
            <a:r>
              <a:rPr lang="en-US" sz="2200" dirty="0">
                <a:solidFill>
                  <a:srgbClr val="990000"/>
                </a:solidFill>
              </a:rPr>
              <a:t>specialization</a:t>
            </a:r>
            <a:r>
              <a:rPr lang="en-US" sz="2200" dirty="0"/>
              <a:t> of “Person”.</a:t>
            </a:r>
            <a:r>
              <a:rPr lang="en-US" sz="4900" dirty="0"/>
              <a:t/>
            </a:r>
            <a:br>
              <a:rPr lang="en-US" sz="4900" dirty="0"/>
            </a:br>
            <a:endParaRPr lang="en-US" sz="4000" dirty="0"/>
          </a:p>
        </p:txBody>
      </p:sp>
      <p:grpSp>
        <p:nvGrpSpPr>
          <p:cNvPr id="138243" name="Group 7">
            <a:extLst>
              <a:ext uri="{FF2B5EF4-FFF2-40B4-BE49-F238E27FC236}">
                <a16:creationId xmlns:a16="http://schemas.microsoft.com/office/drawing/2014/main" xmlns="" id="{D89C885B-250C-42F3-B059-36ED8097C7A0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838200"/>
            <a:ext cx="2362200" cy="1600200"/>
            <a:chOff x="1296" y="1152"/>
            <a:chExt cx="1488" cy="1008"/>
          </a:xfrm>
        </p:grpSpPr>
        <p:sp>
          <p:nvSpPr>
            <p:cNvPr id="9224" name="Rectangle 8">
              <a:extLst>
                <a:ext uri="{FF2B5EF4-FFF2-40B4-BE49-F238E27FC236}">
                  <a16:creationId xmlns:a16="http://schemas.microsoft.com/office/drawing/2014/main" xmlns="" id="{A2A3A730-6601-4CDB-898D-35B9DCB97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152"/>
              <a:ext cx="1488" cy="10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Arial" charset="0"/>
                </a:rPr>
                <a:t> </a:t>
              </a:r>
              <a:r>
                <a:rPr lang="en-US" sz="1900" dirty="0">
                  <a:solidFill>
                    <a:schemeClr val="tx1"/>
                  </a:solidFill>
                  <a:latin typeface="+mn-lt"/>
                  <a:cs typeface="Arial" charset="0"/>
                </a:rPr>
                <a:t>Person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sz="1900" dirty="0">
                <a:solidFill>
                  <a:schemeClr val="tx1"/>
                </a:solidFill>
                <a:latin typeface="+mn-lt"/>
                <a:cs typeface="Arial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sz="1900" dirty="0">
                  <a:solidFill>
                    <a:schemeClr val="tx1"/>
                  </a:solidFill>
                  <a:latin typeface="+mn-lt"/>
                  <a:cs typeface="Arial" charset="0"/>
                </a:rPr>
                <a:t>Name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sz="1900" dirty="0">
                  <a:solidFill>
                    <a:schemeClr val="tx1"/>
                  </a:solidFill>
                  <a:latin typeface="+mn-lt"/>
                  <a:cs typeface="Arial" charset="0"/>
                </a:rPr>
                <a:t>Age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sz="1900" dirty="0">
                  <a:solidFill>
                    <a:schemeClr val="tx1"/>
                  </a:solidFill>
                  <a:latin typeface="+mn-lt"/>
                  <a:cs typeface="Arial" charset="0"/>
                </a:rPr>
                <a:t>Mobile no.</a:t>
              </a:r>
            </a:p>
          </p:txBody>
        </p:sp>
        <p:sp>
          <p:nvSpPr>
            <p:cNvPr id="138255" name="Line 9">
              <a:extLst>
                <a:ext uri="{FF2B5EF4-FFF2-40B4-BE49-F238E27FC236}">
                  <a16:creationId xmlns:a16="http://schemas.microsoft.com/office/drawing/2014/main" xmlns="" id="{B90C2718-DAF9-4C6D-998D-00F0F00CC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88"/>
              <a:ext cx="1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/>
            </a:p>
          </p:txBody>
        </p:sp>
      </p:grpSp>
      <p:sp>
        <p:nvSpPr>
          <p:cNvPr id="9226" name="Rectangle 10">
            <a:extLst>
              <a:ext uri="{FF2B5EF4-FFF2-40B4-BE49-F238E27FC236}">
                <a16:creationId xmlns:a16="http://schemas.microsoft.com/office/drawing/2014/main" xmlns="" id="{EB25FB9C-CEBD-4A53-9870-DEAE34BCD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200400"/>
            <a:ext cx="23622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1900" dirty="0">
                <a:solidFill>
                  <a:schemeClr val="tx1"/>
                </a:solidFill>
                <a:latin typeface="+mn-lt"/>
                <a:cs typeface="Arial" charset="0"/>
              </a:rPr>
              <a:t>Student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900" dirty="0">
              <a:solidFill>
                <a:schemeClr val="tx1"/>
              </a:solidFill>
              <a:latin typeface="+mn-lt"/>
              <a:cs typeface="Arial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900" dirty="0">
                <a:solidFill>
                  <a:schemeClr val="tx1"/>
                </a:solidFill>
                <a:latin typeface="+mn-lt"/>
                <a:cs typeface="Arial" charset="0"/>
              </a:rPr>
              <a:t>Reg. No.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900" dirty="0">
                <a:solidFill>
                  <a:schemeClr val="tx1"/>
                </a:solidFill>
                <a:latin typeface="+mn-lt"/>
                <a:cs typeface="Arial" charset="0"/>
              </a:rPr>
              <a:t> Branch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900" dirty="0">
                <a:solidFill>
                  <a:schemeClr val="tx1"/>
                </a:solidFill>
                <a:latin typeface="+mn-lt"/>
                <a:cs typeface="Arial" charset="0"/>
              </a:rPr>
              <a:t>Marks</a:t>
            </a:r>
          </a:p>
        </p:txBody>
      </p:sp>
      <p:sp>
        <p:nvSpPr>
          <p:cNvPr id="9228" name="Rectangle 12">
            <a:extLst>
              <a:ext uri="{FF2B5EF4-FFF2-40B4-BE49-F238E27FC236}">
                <a16:creationId xmlns:a16="http://schemas.microsoft.com/office/drawing/2014/main" xmlns="" id="{716B4C19-BC2C-4718-9BC6-F9C996FFA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200400"/>
            <a:ext cx="23622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1900">
                <a:solidFill>
                  <a:schemeClr val="tx1"/>
                </a:solidFill>
                <a:latin typeface="+mn-lt"/>
                <a:cs typeface="Arial" charset="0"/>
              </a:rPr>
              <a:t>Teaching Staff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900">
              <a:solidFill>
                <a:schemeClr val="tx1"/>
              </a:solidFill>
              <a:latin typeface="+mn-lt"/>
              <a:cs typeface="Arial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900">
                <a:solidFill>
                  <a:schemeClr val="tx1"/>
                </a:solidFill>
                <a:latin typeface="+mn-lt"/>
                <a:cs typeface="Arial" charset="0"/>
              </a:rPr>
              <a:t>Qualification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900">
                <a:solidFill>
                  <a:schemeClr val="tx1"/>
                </a:solidFill>
                <a:latin typeface="+mn-lt"/>
                <a:cs typeface="Arial" charset="0"/>
              </a:rPr>
              <a:t>Designation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900">
                <a:solidFill>
                  <a:schemeClr val="tx1"/>
                </a:solidFill>
                <a:latin typeface="+mn-lt"/>
                <a:cs typeface="Arial" charset="0"/>
              </a:rPr>
              <a:t>Specialization</a:t>
            </a:r>
          </a:p>
        </p:txBody>
      </p:sp>
      <p:grpSp>
        <p:nvGrpSpPr>
          <p:cNvPr id="138246" name="Group 13">
            <a:extLst>
              <a:ext uri="{FF2B5EF4-FFF2-40B4-BE49-F238E27FC236}">
                <a16:creationId xmlns:a16="http://schemas.microsoft.com/office/drawing/2014/main" xmlns="" id="{B5F800AC-F218-459F-BFC0-CDD2C3B1E5FE}"/>
              </a:ext>
            </a:extLst>
          </p:cNvPr>
          <p:cNvGrpSpPr>
            <a:grpSpLocks/>
          </p:cNvGrpSpPr>
          <p:nvPr/>
        </p:nvGrpSpPr>
        <p:grpSpPr bwMode="auto">
          <a:xfrm>
            <a:off x="2376488" y="2438400"/>
            <a:ext cx="3733800" cy="762000"/>
            <a:chOff x="1497" y="1824"/>
            <a:chExt cx="2352" cy="480"/>
          </a:xfrm>
        </p:grpSpPr>
        <p:sp>
          <p:nvSpPr>
            <p:cNvPr id="138250" name="Line 14">
              <a:extLst>
                <a:ext uri="{FF2B5EF4-FFF2-40B4-BE49-F238E27FC236}">
                  <a16:creationId xmlns:a16="http://schemas.microsoft.com/office/drawing/2014/main" xmlns="" id="{75574C11-326A-415A-B934-217940F048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7" y="20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8251" name="Line 15">
              <a:extLst>
                <a:ext uri="{FF2B5EF4-FFF2-40B4-BE49-F238E27FC236}">
                  <a16:creationId xmlns:a16="http://schemas.microsoft.com/office/drawing/2014/main" xmlns="" id="{FCA1CF10-A7BD-4BB7-BDE9-EF419FAD1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0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8252" name="Line 16">
              <a:extLst>
                <a:ext uri="{FF2B5EF4-FFF2-40B4-BE49-F238E27FC236}">
                  <a16:creationId xmlns:a16="http://schemas.microsoft.com/office/drawing/2014/main" xmlns="" id="{A2B3E127-1E2A-4E44-ABC8-1640C6CB8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7" y="2016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8253" name="Line 17">
              <a:extLst>
                <a:ext uri="{FF2B5EF4-FFF2-40B4-BE49-F238E27FC236}">
                  <a16:creationId xmlns:a16="http://schemas.microsoft.com/office/drawing/2014/main" xmlns="" id="{95D9EC06-FDFB-4C12-83C7-548A76715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/>
            </a:p>
          </p:txBody>
        </p:sp>
      </p:grpSp>
      <p:sp>
        <p:nvSpPr>
          <p:cNvPr id="138247" name="Line 21">
            <a:extLst>
              <a:ext uri="{FF2B5EF4-FFF2-40B4-BE49-F238E27FC236}">
                <a16:creationId xmlns:a16="http://schemas.microsoft.com/office/drawing/2014/main" xmlns="" id="{623D1848-97A9-45AB-BA42-25F85AB90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733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48" name="Line 22">
            <a:extLst>
              <a:ext uri="{FF2B5EF4-FFF2-40B4-BE49-F238E27FC236}">
                <a16:creationId xmlns:a16="http://schemas.microsoft.com/office/drawing/2014/main" xmlns="" id="{DB7D2D2F-6FF2-4895-8F7A-0946DB3DB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733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249" name="Slide Number Placeholder 14">
            <a:extLst>
              <a:ext uri="{FF2B5EF4-FFF2-40B4-BE49-F238E27FC236}">
                <a16:creationId xmlns:a16="http://schemas.microsoft.com/office/drawing/2014/main" xmlns="" id="{63A71B9D-F0D6-4A75-B79D-7B9726BBD2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321CCAC-8D61-4301-B263-69728A4909A6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43511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xmlns="" id="{1F9B2280-B699-4CDE-91C3-EAF2CBED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9F9ADEC-66B6-4D78-BDDF-327E54E524D8}" type="slidenum">
              <a:rPr lang="en-US" altLang="en-US" sz="1400">
                <a:latin typeface="Arial Narrow" panose="020B0606020202030204" pitchFamily="34" charset="0"/>
              </a:rPr>
              <a:pPr algn="r"/>
              <a:t>80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xmlns="" id="{EBFF9F8D-B89B-4923-A6A1-40CE30D93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Overloading vs. Overriding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xmlns="" id="{083C2560-0F40-43CB-83E6-D43BBA3FC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normAutofit fontScale="77500" lnSpcReduction="2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Don't confuse the concepts of overloading and overriding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Overloading deals with multiple methods with the same name in the same class, but with different signatures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Overriding deals with two methods, one in a parent class and one in a child class, that have the same signature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Overloading lets you define a similar operation in different ways for different data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Overriding lets you define a similar operation in different ways for different object types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xmlns="" id="{C9CB034F-A403-4654-8294-81E16849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96C290-780E-4ABC-A650-9EA40CBBDC49}" type="slidenum">
              <a:rPr lang="en-US" altLang="en-US" sz="1400">
                <a:latin typeface="Arial Narrow" panose="020B0606020202030204" pitchFamily="34" charset="0"/>
              </a:rPr>
              <a:pPr algn="r"/>
              <a:t>81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xmlns="" id="{B7C2AFD8-7F87-4287-9260-4DBCF2AF0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Class Hierarchies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xmlns="" id="{A6BA5A3A-3B85-40EB-B035-7DC249C5D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r>
              <a:rPr lang="en-US" altLang="en-US"/>
              <a:t>A child class of one parent can be the parent of another child, forming a </a:t>
            </a:r>
            <a:r>
              <a:rPr lang="en-US" altLang="en-US" i="1"/>
              <a:t>class hierarchy</a:t>
            </a:r>
            <a:endParaRPr lang="en-US" altLang="en-US"/>
          </a:p>
        </p:txBody>
      </p:sp>
      <p:grpSp>
        <p:nvGrpSpPr>
          <p:cNvPr id="102451" name="Group 51">
            <a:extLst>
              <a:ext uri="{FF2B5EF4-FFF2-40B4-BE49-F238E27FC236}">
                <a16:creationId xmlns:a16="http://schemas.microsoft.com/office/drawing/2014/main" xmlns="" id="{C301DDB6-7AC9-409E-8725-ECAB46CCB1E6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438400"/>
            <a:ext cx="6477000" cy="3200400"/>
            <a:chOff x="528" y="1536"/>
            <a:chExt cx="4080" cy="2016"/>
          </a:xfrm>
        </p:grpSpPr>
        <p:sp>
          <p:nvSpPr>
            <p:cNvPr id="19462" name="Line 33">
              <a:extLst>
                <a:ext uri="{FF2B5EF4-FFF2-40B4-BE49-F238E27FC236}">
                  <a16:creationId xmlns:a16="http://schemas.microsoft.com/office/drawing/2014/main" xmlns="" id="{624C744B-7A18-4C86-9E8D-7AE6801234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1962"/>
              <a:ext cx="0" cy="24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IN"/>
            </a:p>
          </p:txBody>
        </p:sp>
        <p:sp>
          <p:nvSpPr>
            <p:cNvPr id="19463" name="AutoShape 34">
              <a:extLst>
                <a:ext uri="{FF2B5EF4-FFF2-40B4-BE49-F238E27FC236}">
                  <a16:creationId xmlns:a16="http://schemas.microsoft.com/office/drawing/2014/main" xmlns="" id="{335F2C17-FA7F-475A-99A4-6757DF8E2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818"/>
              <a:ext cx="192" cy="14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9464" name="Line 41">
              <a:extLst>
                <a:ext uri="{FF2B5EF4-FFF2-40B4-BE49-F238E27FC236}">
                  <a16:creationId xmlns:a16="http://schemas.microsoft.com/office/drawing/2014/main" xmlns="" id="{2806DF1B-2C08-42C8-9418-86FC62542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2208"/>
              <a:ext cx="230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endParaRPr lang="en-IN"/>
            </a:p>
          </p:txBody>
        </p:sp>
        <p:sp>
          <p:nvSpPr>
            <p:cNvPr id="19465" name="Line 42">
              <a:extLst>
                <a:ext uri="{FF2B5EF4-FFF2-40B4-BE49-F238E27FC236}">
                  <a16:creationId xmlns:a16="http://schemas.microsoft.com/office/drawing/2014/main" xmlns="" id="{E28848C8-2F26-490E-8276-46BEFBB60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054"/>
              <a:ext cx="129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endParaRPr lang="en-IN"/>
            </a:p>
          </p:txBody>
        </p:sp>
        <p:sp>
          <p:nvSpPr>
            <p:cNvPr id="19466" name="Line 43">
              <a:extLst>
                <a:ext uri="{FF2B5EF4-FFF2-40B4-BE49-F238E27FC236}">
                  <a16:creationId xmlns:a16="http://schemas.microsoft.com/office/drawing/2014/main" xmlns="" id="{A9BC3178-AE10-472B-89E9-033EE94E5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2208"/>
              <a:ext cx="0" cy="19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endParaRPr lang="en-IN"/>
            </a:p>
          </p:txBody>
        </p:sp>
        <p:sp>
          <p:nvSpPr>
            <p:cNvPr id="19467" name="Line 44">
              <a:extLst>
                <a:ext uri="{FF2B5EF4-FFF2-40B4-BE49-F238E27FC236}">
                  <a16:creationId xmlns:a16="http://schemas.microsoft.com/office/drawing/2014/main" xmlns="" id="{04E74BB4-2391-478E-94C8-D03EEABC30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208"/>
              <a:ext cx="0" cy="19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endParaRPr lang="en-IN"/>
            </a:p>
          </p:txBody>
        </p:sp>
        <p:sp>
          <p:nvSpPr>
            <p:cNvPr id="19468" name="Line 45">
              <a:extLst>
                <a:ext uri="{FF2B5EF4-FFF2-40B4-BE49-F238E27FC236}">
                  <a16:creationId xmlns:a16="http://schemas.microsoft.com/office/drawing/2014/main" xmlns="" id="{C36587E5-59A7-4DAB-AFD7-6F4BC9E7D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054"/>
              <a:ext cx="0" cy="25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IN"/>
            </a:p>
          </p:txBody>
        </p:sp>
        <p:sp>
          <p:nvSpPr>
            <p:cNvPr id="19469" name="Line 46">
              <a:extLst>
                <a:ext uri="{FF2B5EF4-FFF2-40B4-BE49-F238E27FC236}">
                  <a16:creationId xmlns:a16="http://schemas.microsoft.com/office/drawing/2014/main" xmlns="" id="{419C68C7-0508-40BB-8D0C-09FA24675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054"/>
              <a:ext cx="0" cy="24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endParaRPr lang="en-IN"/>
            </a:p>
          </p:txBody>
        </p:sp>
        <p:sp>
          <p:nvSpPr>
            <p:cNvPr id="19470" name="Line 47">
              <a:extLst>
                <a:ext uri="{FF2B5EF4-FFF2-40B4-BE49-F238E27FC236}">
                  <a16:creationId xmlns:a16="http://schemas.microsoft.com/office/drawing/2014/main" xmlns="" id="{CAD9B1ED-CB5D-40C1-BB9C-3B0C0FA1B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6" y="2832"/>
              <a:ext cx="0" cy="48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IN"/>
            </a:p>
          </p:txBody>
        </p:sp>
        <p:sp>
          <p:nvSpPr>
            <p:cNvPr id="19471" name="AutoShape 48">
              <a:extLst>
                <a:ext uri="{FF2B5EF4-FFF2-40B4-BE49-F238E27FC236}">
                  <a16:creationId xmlns:a16="http://schemas.microsoft.com/office/drawing/2014/main" xmlns="" id="{1FBF41D8-2181-4565-9DEA-F1E0F4D1A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688"/>
              <a:ext cx="192" cy="14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9472" name="Line 49">
              <a:extLst>
                <a:ext uri="{FF2B5EF4-FFF2-40B4-BE49-F238E27FC236}">
                  <a16:creationId xmlns:a16="http://schemas.microsoft.com/office/drawing/2014/main" xmlns="" id="{91406C54-B6B7-472D-B428-E43244FC4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2832"/>
              <a:ext cx="0" cy="24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IN"/>
            </a:p>
          </p:txBody>
        </p:sp>
        <p:sp>
          <p:nvSpPr>
            <p:cNvPr id="19473" name="AutoShape 50">
              <a:extLst>
                <a:ext uri="{FF2B5EF4-FFF2-40B4-BE49-F238E27FC236}">
                  <a16:creationId xmlns:a16="http://schemas.microsoft.com/office/drawing/2014/main" xmlns="" id="{7B7ED2B8-63B4-4982-B544-09F6D2BB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688"/>
              <a:ext cx="192" cy="14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IN" altLang="en-US"/>
            </a:p>
          </p:txBody>
        </p:sp>
        <p:sp>
          <p:nvSpPr>
            <p:cNvPr id="19474" name="Rectangle 35">
              <a:extLst>
                <a:ext uri="{FF2B5EF4-FFF2-40B4-BE49-F238E27FC236}">
                  <a16:creationId xmlns:a16="http://schemas.microsoft.com/office/drawing/2014/main" xmlns="" id="{E3A56B52-8F0E-42E6-A5F6-89C42FE50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536"/>
              <a:ext cx="1008" cy="25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b="1">
                  <a:solidFill>
                    <a:schemeClr val="bg2"/>
                  </a:solidFill>
                  <a:latin typeface="Arial Unicode MS" pitchFamily="34" charset="-128"/>
                </a:rPr>
                <a:t>Business</a:t>
              </a:r>
            </a:p>
          </p:txBody>
        </p:sp>
        <p:sp>
          <p:nvSpPr>
            <p:cNvPr id="19475" name="Rectangle 36">
              <a:extLst>
                <a:ext uri="{FF2B5EF4-FFF2-40B4-BE49-F238E27FC236}">
                  <a16:creationId xmlns:a16="http://schemas.microsoft.com/office/drawing/2014/main" xmlns="" id="{3709397A-551D-42D9-8B75-0D092C2D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294"/>
              <a:ext cx="1008" cy="25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b="1">
                  <a:solidFill>
                    <a:schemeClr val="bg2"/>
                  </a:solidFill>
                  <a:latin typeface="Arial Unicode MS" pitchFamily="34" charset="-128"/>
                </a:rPr>
                <a:t>KMart</a:t>
              </a:r>
            </a:p>
          </p:txBody>
        </p:sp>
        <p:sp>
          <p:nvSpPr>
            <p:cNvPr id="19476" name="Rectangle 37">
              <a:extLst>
                <a:ext uri="{FF2B5EF4-FFF2-40B4-BE49-F238E27FC236}">
                  <a16:creationId xmlns:a16="http://schemas.microsoft.com/office/drawing/2014/main" xmlns="" id="{139DC39E-7265-49D2-B50B-2EEEF63C0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294"/>
              <a:ext cx="1008" cy="25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b="1">
                  <a:solidFill>
                    <a:schemeClr val="bg2"/>
                  </a:solidFill>
                  <a:latin typeface="Arial Unicode MS" pitchFamily="34" charset="-128"/>
                </a:rPr>
                <a:t>Macys</a:t>
              </a:r>
            </a:p>
          </p:txBody>
        </p:sp>
        <p:sp>
          <p:nvSpPr>
            <p:cNvPr id="19477" name="Rectangle 38">
              <a:extLst>
                <a:ext uri="{FF2B5EF4-FFF2-40B4-BE49-F238E27FC236}">
                  <a16:creationId xmlns:a16="http://schemas.microsoft.com/office/drawing/2014/main" xmlns="" id="{9ACBC7BD-BC69-4898-9104-B5A486C0A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400"/>
              <a:ext cx="1440" cy="25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b="1">
                  <a:solidFill>
                    <a:schemeClr val="bg2"/>
                  </a:solidFill>
                  <a:latin typeface="Arial Unicode MS" pitchFamily="34" charset="-128"/>
                </a:rPr>
                <a:t>ServiceBusiness</a:t>
              </a:r>
            </a:p>
          </p:txBody>
        </p:sp>
        <p:sp>
          <p:nvSpPr>
            <p:cNvPr id="19478" name="Rectangle 39">
              <a:extLst>
                <a:ext uri="{FF2B5EF4-FFF2-40B4-BE49-F238E27FC236}">
                  <a16:creationId xmlns:a16="http://schemas.microsoft.com/office/drawing/2014/main" xmlns="" id="{436C8609-FB9F-4DA4-A4FD-B8AADBED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94"/>
              <a:ext cx="1008" cy="25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b="1">
                  <a:solidFill>
                    <a:schemeClr val="bg2"/>
                  </a:solidFill>
                  <a:latin typeface="Arial Unicode MS" pitchFamily="34" charset="-128"/>
                </a:rPr>
                <a:t>Kinkos</a:t>
              </a:r>
            </a:p>
          </p:txBody>
        </p:sp>
        <p:sp>
          <p:nvSpPr>
            <p:cNvPr id="19479" name="Rectangle 40">
              <a:extLst>
                <a:ext uri="{FF2B5EF4-FFF2-40B4-BE49-F238E27FC236}">
                  <a16:creationId xmlns:a16="http://schemas.microsoft.com/office/drawing/2014/main" xmlns="" id="{D16CBAE2-E57D-49C3-BFEF-957B7BE06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400"/>
              <a:ext cx="1248" cy="25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b="1">
                  <a:solidFill>
                    <a:schemeClr val="bg2"/>
                  </a:solidFill>
                  <a:latin typeface="Arial Unicode MS" pitchFamily="34" charset="-128"/>
                </a:rPr>
                <a:t>RetailBusiness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>
            <a:extLst>
              <a:ext uri="{FF2B5EF4-FFF2-40B4-BE49-F238E27FC236}">
                <a16:creationId xmlns:a16="http://schemas.microsoft.com/office/drawing/2014/main" xmlns="" id="{C9D33A62-2DE1-43A0-9487-A314CC0B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C5E3F78-288A-4F58-98F8-622DB66C8F0F}" type="slidenum">
              <a:rPr lang="en-US" altLang="en-US" sz="1400">
                <a:latin typeface="Arial Narrow" panose="020B0606020202030204" pitchFamily="34" charset="0"/>
              </a:rPr>
              <a:pPr algn="r"/>
              <a:t>82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xmlns="" id="{138D7739-1BB9-449F-96D7-DCB36D31A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Class Hierarchies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xmlns="" id="{3410887F-83B6-45F0-AC9D-65567F1C5A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normAutofit fontScale="85000" lnSpcReduction="2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Two children of the same parent are called </a:t>
            </a:r>
            <a:r>
              <a:rPr lang="en-US" altLang="en-US" i="1"/>
              <a:t>siblings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Common features should be put as high in the hierarchy as is reasonable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An inherited member is passed continually down the line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Therefore, a child class inherits from all its ancestor classes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There is no single class hierarchy that is appropriate for all situations</a:t>
            </a:r>
          </a:p>
          <a:p>
            <a:endParaRPr lang="en-US" altLang="en-US"/>
          </a:p>
          <a:p>
            <a:endParaRPr lang="en-US" altLang="en-US"/>
          </a:p>
          <a:p>
            <a:pPr lvl="3"/>
            <a:endParaRPr lang="en-US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>
            <a:extLst>
              <a:ext uri="{FF2B5EF4-FFF2-40B4-BE49-F238E27FC236}">
                <a16:creationId xmlns:a16="http://schemas.microsoft.com/office/drawing/2014/main" xmlns="" id="{0A448B42-7A2E-4F8E-8357-0346D5E7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0E30BA3-0C39-4072-971D-F8A78F3014D6}" type="slidenum">
              <a:rPr lang="en-US" altLang="en-US" sz="1400">
                <a:latin typeface="Arial Narrow" panose="020B0606020202030204" pitchFamily="34" charset="0"/>
              </a:rPr>
              <a:pPr algn="r"/>
              <a:t>83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xmlns="" id="{F322B8CE-C6F9-4E80-8EFB-40D2AB6844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/>
          <a:lstStyle/>
          <a:p>
            <a:pPr>
              <a:defRPr/>
            </a:pPr>
            <a:r>
              <a:rPr lang="en-US" altLang="en-US"/>
              <a:t>The Object Class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xmlns="" id="{E2C580E3-F2DB-4959-B95B-2B95A00D5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normAutofit fontScale="92500" lnSpcReduction="2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A class called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/>
              <a:t> is defined in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java.lang</a:t>
            </a:r>
            <a:r>
              <a:rPr lang="en-US" altLang="en-US"/>
              <a:t> package of the Java standard class library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All classes are derived from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/>
              <a:t> class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If a class is not explicitly defined to be the child of an existing class, it is assumed to be the child of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/>
              <a:t> class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Therefore,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/>
              <a:t> class is the ultimate root of all class hierarchies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xmlns="" id="{351BC5EA-350E-4CC2-A97C-52866645F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The Object Class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8206A19E-16A7-4BC7-AA24-1D3516C1DB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/>
              <a:t> class contains a few useful methods, which are inherited by all classes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For example,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toString</a:t>
            </a:r>
            <a:r>
              <a:rPr lang="en-US" altLang="en-US"/>
              <a:t> method is defined in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/>
              <a:t> class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Every time we have defined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toString</a:t>
            </a:r>
            <a:r>
              <a:rPr lang="en-US" altLang="en-US"/>
              <a:t>, we have actually been overriding an existing definition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toString</a:t>
            </a:r>
            <a:r>
              <a:rPr lang="en-US" altLang="en-US"/>
              <a:t> method in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/>
              <a:t> class is defined to return a string that contains the name of the object’s class together along with some other information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xmlns="" id="{08D47BAC-4287-4AE0-83C6-9338A29395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The Object Class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E1679769-2A36-4050-B594-D6BA2CD582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altLang="en-US" dirty="0"/>
              <a:t>All objects are guaranteed to have a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toString</a:t>
            </a:r>
            <a:r>
              <a:rPr lang="en-US" altLang="en-US" dirty="0"/>
              <a:t> method via inheritance </a:t>
            </a:r>
          </a:p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altLang="en-US" dirty="0"/>
              <a:t>Thus the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println</a:t>
            </a:r>
            <a:r>
              <a:rPr lang="en-US" altLang="en-US" dirty="0"/>
              <a:t> method can call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toString</a:t>
            </a:r>
            <a:r>
              <a:rPr lang="en-US" altLang="en-US" dirty="0"/>
              <a:t> for any object that is passed to it</a:t>
            </a:r>
          </a:p>
          <a:p>
            <a:pPr lvl="3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xmlns="" id="{E2587D38-DE39-4B04-8037-442DFE692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The Object Class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xmlns="" id="{C136EE3E-8608-44F0-AEB1-508C04D00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altLang="en-US"/>
              <a:t>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equals</a:t>
            </a:r>
            <a:r>
              <a:rPr lang="en-US" altLang="en-US"/>
              <a:t> method of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/>
              <a:t> class returns true if two references are aliases</a:t>
            </a:r>
          </a:p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altLang="en-US"/>
              <a:t>We can override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equals</a:t>
            </a:r>
            <a:r>
              <a:rPr lang="en-US" altLang="en-US"/>
              <a:t> in any class to define equality in some more appropriate way </a:t>
            </a:r>
          </a:p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altLang="en-US"/>
              <a:t>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String</a:t>
            </a:r>
            <a:r>
              <a:rPr lang="en-US" altLang="en-US"/>
              <a:t> class (as we've seen) defines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equals</a:t>
            </a:r>
            <a:r>
              <a:rPr lang="en-US" altLang="en-US"/>
              <a:t> method to return true if two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String</a:t>
            </a:r>
            <a:r>
              <a:rPr lang="en-US" altLang="en-US"/>
              <a:t> objects contain the same characters</a:t>
            </a:r>
          </a:p>
          <a:p>
            <a:pPr>
              <a:lnSpc>
                <a:spcPct val="90000"/>
              </a:lnSpc>
              <a:spcBef>
                <a:spcPct val="70000"/>
              </a:spcBef>
            </a:pPr>
            <a:r>
              <a:rPr lang="en-US" altLang="en-US"/>
              <a:t>Therefore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String</a:t>
            </a:r>
            <a:r>
              <a:rPr lang="en-US" altLang="en-US"/>
              <a:t> class has overridden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equals</a:t>
            </a:r>
            <a:r>
              <a:rPr lang="en-US" altLang="en-US"/>
              <a:t> method inherited from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/>
              <a:t> in favor of its own version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xmlns="" id="{73503E7E-02AE-4117-BC99-D7F909A43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Abstract Classes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F9E9F99A-23CB-46B9-A087-852ED60C8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70000"/>
              </a:spcBef>
            </a:pPr>
            <a:r>
              <a:rPr lang="en-US" altLang="en-US"/>
              <a:t>An </a:t>
            </a:r>
            <a:r>
              <a:rPr lang="en-US" altLang="en-US" i="1"/>
              <a:t>abstract class</a:t>
            </a:r>
            <a:r>
              <a:rPr lang="en-US" altLang="en-US"/>
              <a:t> is a placeholder in a class hierarchy that represents a generic concept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An abstract class cannot be instantiated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We  use the modifier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abstract</a:t>
            </a:r>
            <a:r>
              <a:rPr lang="en-US" altLang="en-US"/>
              <a:t> on the class header to declare a class as abstract:</a:t>
            </a:r>
          </a:p>
        </p:txBody>
      </p:sp>
      <p:sp>
        <p:nvSpPr>
          <p:cNvPr id="117764" name="Rectangle 4">
            <a:extLst>
              <a:ext uri="{FF2B5EF4-FFF2-40B4-BE49-F238E27FC236}">
                <a16:creationId xmlns:a16="http://schemas.microsoft.com/office/drawing/2014/main" xmlns="" id="{3D61E35F-E919-4B96-AF72-BD81DEE79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962400"/>
            <a:ext cx="6400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CC00"/>
              </a:buClr>
              <a:buFont typeface="Wingdings" panose="05000000000000000000" pitchFamily="2" charset="2"/>
              <a:buChar char="Ø"/>
              <a:defRPr kumimoji="1" sz="2400" b="1">
                <a:solidFill>
                  <a:schemeClr val="tx2"/>
                </a:solidFill>
                <a:latin typeface="Arial Unicode MS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CC00"/>
              </a:buClr>
              <a:buChar char="•"/>
              <a:defRPr kumimoji="1" sz="2000" b="1">
                <a:solidFill>
                  <a:schemeClr val="tx2"/>
                </a:solidFill>
                <a:latin typeface="Arial Unicode MS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C00"/>
              </a:buClr>
              <a:buFont typeface="Wingdings" panose="05000000000000000000" pitchFamily="2" charset="2"/>
              <a:buChar char="w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C00"/>
              </a:buClr>
              <a:buFont typeface="Wingdings" panose="05000000000000000000" pitchFamily="2" charset="2"/>
              <a:buChar char="X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Times New Roman" panose="02020603050405020304" pitchFamily="18" charset="0"/>
              <a:buChar char="»"/>
              <a:defRPr kumimoji="1" b="1">
                <a:solidFill>
                  <a:schemeClr val="tx2"/>
                </a:solidFill>
                <a:latin typeface="Arial Unicode MS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public abstract class Whatever</a:t>
            </a:r>
          </a:p>
          <a:p>
            <a:pPr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   // contents</a:t>
            </a:r>
          </a:p>
          <a:p>
            <a:pPr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xmlns="" id="{13DA27A4-4C81-4EFA-AF45-32E78B48B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Abstract Classes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C1E3CB0B-F7A2-4050-8632-11F6E34F1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610600" cy="490537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An abstract class often contains abstract methods with no definitions (like an interface does)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Unlike an interface, the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abstract</a:t>
            </a:r>
            <a:r>
              <a:rPr lang="en-US" altLang="en-US"/>
              <a:t> modifier must be applied to each abstract method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An abstract class typically contains non-abstract methods (with bodies), further distinguishing abstract classes from interfaces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A class declared as abstract does not need to contain abstract methods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xmlns="" id="{AAF50059-DA7A-4E4D-B64F-B6E29900D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Abstract Classes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EFABA8F2-B7E6-4735-8205-04B7CF020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The child of an abstract class must override the abstract methods of the parent, or it too will be considered abstract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An abstract method cannot be defined as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final</a:t>
            </a:r>
            <a:r>
              <a:rPr lang="en-US" altLang="en-US"/>
              <a:t> (because it must be overridden) or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static</a:t>
            </a:r>
            <a:r>
              <a:rPr lang="en-US" altLang="en-US"/>
              <a:t> (because it has no definition yet)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The use of abstract classes is a design decision – it helps us establish common elements in a class that is too general to instantiate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9A79D45-14CD-4864-A5AC-772077060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98DC089-83D1-43DF-A9CD-500701BD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64DD6A-5021-4932-97BA-17B6033C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914400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16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4900" dirty="0"/>
              <a:t>Inheritance &amp; Java implementation</a:t>
            </a:r>
            <a:br>
              <a:rPr lang="en-US" sz="490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/>
              <a:t>Extends (inheritance between two classes or two interfaces)</a:t>
            </a:r>
          </a:p>
          <a:p>
            <a:r>
              <a:rPr lang="en-US" sz="1800" dirty="0"/>
              <a:t>Implements (inheritance between a class and interface)</a:t>
            </a:r>
            <a:r>
              <a:rPr lang="en-US" sz="2400" dirty="0"/>
              <a:t>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2050" name="Picture 2" descr="Types of inheritance in Ja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38400"/>
            <a:ext cx="7753350" cy="25908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81000" y="51054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The interface in java enables java to support </a:t>
            </a:r>
            <a:r>
              <a:rPr lang="en-US" b="1" dirty="0">
                <a:solidFill>
                  <a:srgbClr val="FF0000"/>
                </a:solidFill>
              </a:rPr>
              <a:t>multiple-inheritance</a:t>
            </a:r>
          </a:p>
          <a:p>
            <a:endParaRPr lang="en-US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We can reuse the code from the base class.(code reusability)</a:t>
            </a:r>
          </a:p>
          <a:p>
            <a:r>
              <a:rPr lang="en-US" sz="1800" dirty="0"/>
              <a:t> Using inheritance, we can increase features of class or method by overriding.</a:t>
            </a:r>
          </a:p>
          <a:p>
            <a:r>
              <a:rPr lang="en-US" sz="1800" dirty="0"/>
              <a:t> Inheritance is used to use the existing features of the class.</a:t>
            </a:r>
          </a:p>
          <a:p>
            <a:r>
              <a:rPr lang="en-US" sz="1800" dirty="0"/>
              <a:t> It is used to achieve runtime polymorphism </a:t>
            </a:r>
            <a:r>
              <a:rPr lang="en-US" sz="1800" dirty="0" err="1"/>
              <a:t>i.e</a:t>
            </a:r>
            <a:r>
              <a:rPr lang="en-US" sz="1800" dirty="0"/>
              <a:t> </a:t>
            </a:r>
            <a:r>
              <a:rPr lang="en-US" sz="1800" dirty="0">
                <a:solidFill>
                  <a:srgbClr val="FF0000"/>
                </a:solidFill>
              </a:rPr>
              <a:t>method overriding.</a:t>
            </a:r>
          </a:p>
          <a:p>
            <a:r>
              <a:rPr lang="en-US" sz="1800" dirty="0"/>
              <a:t> Using inheritance, we can organize the information in the hierarchal form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b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/>
              <a:t>Inheritance decreases the execution speed due to the increased time and effort it takes, the program to jump through all the levels of overloaded classes.</a:t>
            </a:r>
          </a:p>
          <a:p>
            <a:pPr algn="just"/>
            <a:r>
              <a:rPr lang="en-US" sz="1800" dirty="0"/>
              <a:t>Inheritance makes the two classes (base and inherited class) get tightly coupled. This means one cannot be used independently of each other.</a:t>
            </a:r>
          </a:p>
          <a:p>
            <a:pPr algn="just"/>
            <a:r>
              <a:rPr lang="en-US" sz="1800" dirty="0"/>
              <a:t>The changes made in the parent class will affect the behavior of child class too.</a:t>
            </a:r>
          </a:p>
          <a:p>
            <a:pPr algn="just"/>
            <a:r>
              <a:rPr lang="en-US" sz="1800" dirty="0"/>
              <a:t>The overuse of inheritance makes the program more complex.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rgbClr val="FF0000"/>
                </a:solidFill>
              </a:rPr>
              <a:t>Compile Time ( Ad-hoc polymorphism): </a:t>
            </a:r>
            <a:r>
              <a:rPr lang="en-US" sz="1800" dirty="0"/>
              <a:t>same method with different implementations and different arguments.</a:t>
            </a:r>
          </a:p>
          <a:p>
            <a:pPr algn="just"/>
            <a:r>
              <a:rPr lang="en-US" sz="1800" dirty="0">
                <a:solidFill>
                  <a:srgbClr val="FF0000"/>
                </a:solidFill>
              </a:rPr>
              <a:t>Run Time ( Pure Polymorphism) : </a:t>
            </a:r>
            <a:r>
              <a:rPr lang="en-US" sz="1800" dirty="0"/>
              <a:t>same method with the same arguments but different implementations. It is also called as Dynamic Dispatch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52400" y="228600"/>
            <a:ext cx="4040188" cy="12192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Run Time Polymorphism / Dynamic Dispatch 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0" y="1524000"/>
            <a:ext cx="4267200" cy="5334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class</a:t>
            </a:r>
            <a:r>
              <a:rPr lang="en-US" dirty="0"/>
              <a:t> Bike{  </a:t>
            </a:r>
          </a:p>
          <a:p>
            <a:pPr>
              <a:buNone/>
            </a:pPr>
            <a:r>
              <a:rPr lang="en-US" dirty="0"/>
              <a:t>  </a:t>
            </a:r>
            <a:r>
              <a:rPr lang="en-US" b="1" dirty="0"/>
              <a:t>void</a:t>
            </a:r>
            <a:r>
              <a:rPr lang="en-US" dirty="0"/>
              <a:t> run()</a:t>
            </a:r>
          </a:p>
          <a:p>
            <a:pPr>
              <a:buNone/>
            </a:pPr>
            <a:r>
              <a:rPr lang="en-US" dirty="0"/>
              <a:t>	{</a:t>
            </a:r>
          </a:p>
          <a:p>
            <a:pPr>
              <a:buNone/>
            </a:pPr>
            <a:r>
              <a:rPr lang="en-US" dirty="0"/>
              <a:t>	    </a:t>
            </a:r>
            <a:r>
              <a:rPr lang="en-US" dirty="0" err="1"/>
              <a:t>System.out.println</a:t>
            </a:r>
            <a:r>
              <a:rPr lang="en-US" dirty="0"/>
              <a:t>("running");</a:t>
            </a:r>
          </a:p>
          <a:p>
            <a:pPr>
              <a:buNone/>
            </a:pPr>
            <a:r>
              <a:rPr lang="en-US" dirty="0"/>
              <a:t>      }  </a:t>
            </a:r>
          </a:p>
          <a:p>
            <a:pPr>
              <a:buNone/>
            </a:pPr>
            <a:r>
              <a:rPr lang="en-US" dirty="0"/>
              <a:t>  }   </a:t>
            </a:r>
          </a:p>
          <a:p>
            <a:pPr>
              <a:buNone/>
            </a:pPr>
            <a:r>
              <a:rPr lang="en-US" b="1" dirty="0"/>
              <a:t>class</a:t>
            </a:r>
            <a:r>
              <a:rPr lang="en-US" dirty="0"/>
              <a:t> Splendor </a:t>
            </a:r>
            <a:r>
              <a:rPr lang="en-US" b="1" dirty="0"/>
              <a:t>extends</a:t>
            </a:r>
            <a:r>
              <a:rPr lang="en-US" dirty="0"/>
              <a:t> Bike{  </a:t>
            </a:r>
          </a:p>
          <a:p>
            <a:pPr>
              <a:buNone/>
            </a:pPr>
            <a:r>
              <a:rPr lang="en-US" dirty="0"/>
              <a:t>  </a:t>
            </a:r>
            <a:r>
              <a:rPr lang="en-US" b="1" dirty="0"/>
              <a:t>void</a:t>
            </a:r>
            <a:r>
              <a:rPr lang="en-US" dirty="0"/>
              <a:t> run()</a:t>
            </a:r>
          </a:p>
          <a:p>
            <a:pPr>
              <a:buNone/>
            </a:pPr>
            <a:r>
              <a:rPr lang="en-US" dirty="0"/>
              <a:t>{</a:t>
            </a:r>
          </a:p>
          <a:p>
            <a:pPr>
              <a:buNone/>
            </a:pPr>
            <a:r>
              <a:rPr lang="en-US" sz="2100" dirty="0" err="1"/>
              <a:t>System.out.println</a:t>
            </a:r>
            <a:r>
              <a:rPr lang="en-US" sz="2100" dirty="0"/>
              <a:t>("running safely with 60km");</a:t>
            </a:r>
          </a:p>
          <a:p>
            <a:pPr>
              <a:buNone/>
            </a:pPr>
            <a:r>
              <a:rPr lang="en-US" dirty="0"/>
              <a:t>}  </a:t>
            </a:r>
          </a:p>
          <a:p>
            <a:pPr>
              <a:buNone/>
            </a:pPr>
            <a:r>
              <a:rPr lang="en-US" dirty="0"/>
              <a:t>  </a:t>
            </a:r>
            <a:r>
              <a:rPr lang="en-US" b="1" dirty="0"/>
              <a:t>public</a:t>
            </a:r>
            <a:r>
              <a:rPr lang="en-US" dirty="0"/>
              <a:t> </a:t>
            </a:r>
            <a:r>
              <a:rPr lang="en-US" b="1" dirty="0"/>
              <a:t>static</a:t>
            </a:r>
            <a:r>
              <a:rPr lang="en-US" dirty="0"/>
              <a:t> </a:t>
            </a:r>
            <a:r>
              <a:rPr lang="en-US" b="1" dirty="0"/>
              <a:t>void</a:t>
            </a:r>
            <a:r>
              <a:rPr lang="en-US" dirty="0"/>
              <a:t> main(String </a:t>
            </a:r>
            <a:r>
              <a:rPr lang="en-US" dirty="0" err="1"/>
              <a:t>args</a:t>
            </a:r>
            <a:r>
              <a:rPr lang="en-US" dirty="0"/>
              <a:t>[]) {  </a:t>
            </a:r>
          </a:p>
          <a:p>
            <a:pPr>
              <a:buNone/>
            </a:pPr>
            <a:r>
              <a:rPr lang="en-US" dirty="0"/>
              <a:t>    Bike b = </a:t>
            </a:r>
            <a:r>
              <a:rPr lang="en-US" b="1" dirty="0"/>
              <a:t>new</a:t>
            </a:r>
            <a:r>
              <a:rPr lang="en-US" dirty="0"/>
              <a:t> Splendor();   //</a:t>
            </a:r>
            <a:r>
              <a:rPr lang="en-US" dirty="0" err="1"/>
              <a:t>upcasting</a:t>
            </a:r>
            <a:r>
              <a:rPr lang="en-US" dirty="0"/>
              <a:t>  </a:t>
            </a:r>
          </a:p>
          <a:p>
            <a:pPr>
              <a:buNone/>
            </a:pPr>
            <a:r>
              <a:rPr lang="en-US" dirty="0"/>
              <a:t>    </a:t>
            </a:r>
            <a:r>
              <a:rPr lang="en-US" dirty="0" err="1"/>
              <a:t>b.run</a:t>
            </a:r>
            <a:r>
              <a:rPr lang="en-US" dirty="0"/>
              <a:t>();  </a:t>
            </a:r>
          </a:p>
          <a:p>
            <a:pPr>
              <a:buNone/>
            </a:pPr>
            <a:r>
              <a:rPr lang="en-US" dirty="0"/>
              <a:t>  }  </a:t>
            </a:r>
          </a:p>
          <a:p>
            <a:pPr>
              <a:buNone/>
            </a:pPr>
            <a:r>
              <a:rPr lang="en-US" dirty="0"/>
              <a:t>}  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495800" y="381000"/>
            <a:ext cx="4041775" cy="76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Compile Time Polymorphism/ method overloading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267200" y="1371600"/>
            <a:ext cx="5105400" cy="5486400"/>
          </a:xfrm>
        </p:spPr>
        <p:txBody>
          <a:bodyPr/>
          <a:lstStyle/>
          <a:p>
            <a:pPr>
              <a:buNone/>
            </a:pPr>
            <a:r>
              <a:rPr lang="en-US" sz="1900" dirty="0"/>
              <a:t>class </a:t>
            </a:r>
            <a:r>
              <a:rPr lang="en-US" sz="1900" dirty="0" err="1"/>
              <a:t>SimpleCalculator</a:t>
            </a:r>
            <a:r>
              <a:rPr lang="en-US" sz="1900" dirty="0"/>
              <a:t>{</a:t>
            </a:r>
          </a:p>
          <a:p>
            <a:pPr>
              <a:buNone/>
            </a:pPr>
            <a:r>
              <a:rPr lang="en-US" sz="1900" dirty="0"/>
              <a:t>    </a:t>
            </a:r>
            <a:r>
              <a:rPr lang="en-US" sz="1900" dirty="0" err="1"/>
              <a:t>int</a:t>
            </a:r>
            <a:r>
              <a:rPr lang="en-US" sz="1900" dirty="0"/>
              <a:t> add(</a:t>
            </a:r>
            <a:r>
              <a:rPr lang="en-US" sz="1900" dirty="0" err="1"/>
              <a:t>int</a:t>
            </a:r>
            <a:r>
              <a:rPr lang="en-US" sz="1900" dirty="0"/>
              <a:t> a, </a:t>
            </a:r>
            <a:r>
              <a:rPr lang="en-US" sz="1900" dirty="0" err="1"/>
              <a:t>int</a:t>
            </a:r>
            <a:r>
              <a:rPr lang="en-US" sz="1900" dirty="0"/>
              <a:t> b) { return </a:t>
            </a:r>
            <a:r>
              <a:rPr lang="en-US" sz="1900" dirty="0" err="1"/>
              <a:t>a+b</a:t>
            </a:r>
            <a:r>
              <a:rPr lang="en-US" sz="1900" dirty="0"/>
              <a:t>; }</a:t>
            </a:r>
          </a:p>
          <a:p>
            <a:pPr>
              <a:buNone/>
            </a:pPr>
            <a:r>
              <a:rPr lang="en-US" sz="1900" dirty="0"/>
              <a:t>    </a:t>
            </a:r>
            <a:r>
              <a:rPr lang="en-US" sz="1900" dirty="0" err="1"/>
              <a:t>int</a:t>
            </a:r>
            <a:r>
              <a:rPr lang="en-US" sz="1900" dirty="0"/>
              <a:t> add(</a:t>
            </a:r>
            <a:r>
              <a:rPr lang="en-US" sz="1900" dirty="0" err="1"/>
              <a:t>int</a:t>
            </a:r>
            <a:r>
              <a:rPr lang="en-US" sz="1900" dirty="0"/>
              <a:t> a, </a:t>
            </a:r>
            <a:r>
              <a:rPr lang="en-US" sz="1900" dirty="0" err="1"/>
              <a:t>int</a:t>
            </a:r>
            <a:r>
              <a:rPr lang="en-US" sz="1900" dirty="0"/>
              <a:t> b, </a:t>
            </a:r>
            <a:r>
              <a:rPr lang="en-US" sz="1900" dirty="0" err="1"/>
              <a:t>int</a:t>
            </a:r>
            <a:r>
              <a:rPr lang="en-US" sz="1900" dirty="0"/>
              <a:t> c) { return </a:t>
            </a:r>
            <a:r>
              <a:rPr lang="en-US" sz="1900" dirty="0" err="1"/>
              <a:t>a+b+c</a:t>
            </a:r>
            <a:r>
              <a:rPr lang="en-US" sz="1900" dirty="0"/>
              <a:t>; } </a:t>
            </a:r>
          </a:p>
          <a:p>
            <a:pPr>
              <a:buNone/>
            </a:pPr>
            <a:r>
              <a:rPr lang="en-US" sz="1900" dirty="0"/>
              <a:t>}</a:t>
            </a:r>
          </a:p>
          <a:p>
            <a:pPr>
              <a:buNone/>
            </a:pPr>
            <a:r>
              <a:rPr lang="en-US" sz="1900" dirty="0"/>
              <a:t> public class Demo</a:t>
            </a:r>
          </a:p>
          <a:p>
            <a:pPr>
              <a:buNone/>
            </a:pPr>
            <a:r>
              <a:rPr lang="en-US" sz="1900" dirty="0"/>
              <a:t> {</a:t>
            </a:r>
          </a:p>
          <a:p>
            <a:pPr>
              <a:buNone/>
            </a:pPr>
            <a:r>
              <a:rPr lang="en-US" sz="1900" dirty="0"/>
              <a:t>    public static void main(String </a:t>
            </a:r>
            <a:r>
              <a:rPr lang="en-US" sz="1900" dirty="0" err="1"/>
              <a:t>args</a:t>
            </a:r>
            <a:r>
              <a:rPr lang="en-US" sz="1900" dirty="0"/>
              <a:t>[])</a:t>
            </a:r>
          </a:p>
          <a:p>
            <a:pPr>
              <a:buNone/>
            </a:pPr>
            <a:r>
              <a:rPr lang="en-US" sz="1900" dirty="0"/>
              <a:t>    {  </a:t>
            </a:r>
          </a:p>
          <a:p>
            <a:pPr>
              <a:buNone/>
            </a:pPr>
            <a:r>
              <a:rPr lang="en-US" sz="1900" dirty="0"/>
              <a:t>    </a:t>
            </a:r>
            <a:r>
              <a:rPr lang="en-US" sz="1900" dirty="0" err="1"/>
              <a:t>SimpleCalculator</a:t>
            </a:r>
            <a:r>
              <a:rPr lang="en-US" sz="1900" dirty="0"/>
              <a:t> </a:t>
            </a:r>
            <a:r>
              <a:rPr lang="en-US" sz="1900" dirty="0" err="1"/>
              <a:t>obj</a:t>
            </a:r>
            <a:r>
              <a:rPr lang="en-US" sz="1900" dirty="0"/>
              <a:t> = new </a:t>
            </a:r>
            <a:r>
              <a:rPr lang="en-US" sz="1900" dirty="0" err="1"/>
              <a:t>SimpleCalculator</a:t>
            </a:r>
            <a:r>
              <a:rPr lang="en-US" sz="1900" dirty="0"/>
              <a:t>();</a:t>
            </a:r>
          </a:p>
          <a:p>
            <a:pPr>
              <a:buNone/>
            </a:pPr>
            <a:r>
              <a:rPr lang="en-US" sz="1900" dirty="0"/>
              <a:t>    </a:t>
            </a:r>
            <a:r>
              <a:rPr lang="en-US" sz="1900" dirty="0" err="1"/>
              <a:t>System.out.println</a:t>
            </a:r>
            <a:r>
              <a:rPr lang="en-US" sz="1900" dirty="0"/>
              <a:t>(</a:t>
            </a:r>
            <a:r>
              <a:rPr lang="en-US" sz="1900" dirty="0" err="1"/>
              <a:t>obj.add</a:t>
            </a:r>
            <a:r>
              <a:rPr lang="en-US" sz="1900" dirty="0"/>
              <a:t>(10, 20));</a:t>
            </a:r>
          </a:p>
          <a:p>
            <a:pPr>
              <a:buNone/>
            </a:pPr>
            <a:r>
              <a:rPr lang="en-US" sz="1900" dirty="0"/>
              <a:t>    </a:t>
            </a:r>
            <a:r>
              <a:rPr lang="en-US" sz="1900" dirty="0" err="1"/>
              <a:t>System.out.println</a:t>
            </a:r>
            <a:r>
              <a:rPr lang="en-US" sz="1900" dirty="0"/>
              <a:t>(</a:t>
            </a:r>
            <a:r>
              <a:rPr lang="en-US" sz="1900" dirty="0" err="1"/>
              <a:t>obj.add</a:t>
            </a:r>
            <a:r>
              <a:rPr lang="en-US" sz="1900" dirty="0"/>
              <a:t>(10, 20, 30));</a:t>
            </a:r>
          </a:p>
          <a:p>
            <a:pPr>
              <a:buNone/>
            </a:pPr>
            <a:r>
              <a:rPr lang="en-US" sz="1900" dirty="0"/>
              <a:t>    }</a:t>
            </a:r>
          </a:p>
          <a:p>
            <a:pPr>
              <a:buNone/>
            </a:pPr>
            <a:r>
              <a:rPr lang="en-US" sz="1900" dirty="0"/>
              <a:t>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94</a:t>
            </a:fld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Study- Banking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600" y="152400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Loan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3276600"/>
            <a:ext cx="1524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 Loan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0800" y="3276600"/>
            <a:ext cx="1600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 Loan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4200" y="3276600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Loan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876800" y="3276600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FD Loan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480060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Mortgage Loan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0" y="4800600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Heavy Loan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95400" y="4800600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Loan</a:t>
            </a:r>
          </a:p>
        </p:txBody>
      </p:sp>
      <p:cxnSp>
        <p:nvCxnSpPr>
          <p:cNvPr id="13" name="Straight Arrow Connector 12"/>
          <p:cNvCxnSpPr>
            <a:stCxn id="4" idx="2"/>
            <a:endCxn id="5" idx="0"/>
          </p:cNvCxnSpPr>
          <p:nvPr/>
        </p:nvCxnSpPr>
        <p:spPr>
          <a:xfrm rot="5400000">
            <a:off x="2324100" y="1028700"/>
            <a:ext cx="1371600" cy="3124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>
          <a:xfrm rot="5400000">
            <a:off x="3295650" y="2000250"/>
            <a:ext cx="1371600" cy="1181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8" idx="0"/>
          </p:cNvCxnSpPr>
          <p:nvPr/>
        </p:nvCxnSpPr>
        <p:spPr>
          <a:xfrm rot="16200000" flipH="1">
            <a:off x="4362450" y="2114550"/>
            <a:ext cx="137160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7" idx="0"/>
          </p:cNvCxnSpPr>
          <p:nvPr/>
        </p:nvCxnSpPr>
        <p:spPr>
          <a:xfrm rot="16200000" flipH="1">
            <a:off x="5391150" y="1085850"/>
            <a:ext cx="1371600" cy="300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11" idx="0"/>
          </p:cNvCxnSpPr>
          <p:nvPr/>
        </p:nvCxnSpPr>
        <p:spPr>
          <a:xfrm rot="5400000">
            <a:off x="2095500" y="3505200"/>
            <a:ext cx="11430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10" idx="0"/>
          </p:cNvCxnSpPr>
          <p:nvPr/>
        </p:nvCxnSpPr>
        <p:spPr>
          <a:xfrm rot="16200000" flipH="1">
            <a:off x="3352800" y="3695700"/>
            <a:ext cx="11430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9" idx="0"/>
          </p:cNvCxnSpPr>
          <p:nvPr/>
        </p:nvCxnSpPr>
        <p:spPr>
          <a:xfrm rot="16200000" flipH="1">
            <a:off x="7029450" y="4210050"/>
            <a:ext cx="11430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D5D9-0003-4ECF-87F3-61B0C69A29B0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r>
              <a:rPr lang="en-US" dirty="0"/>
              <a:t>Banking System- Loan Product UML</a:t>
            </a:r>
          </a:p>
        </p:txBody>
      </p:sp>
      <p:pic>
        <p:nvPicPr>
          <p:cNvPr id="1026" name="Picture 2" descr="E:\Rupali_AIT_COVID\FDP\FTP-Loan-UM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" y="1457325"/>
            <a:ext cx="8010525" cy="5095875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0A3-1331-4846-91ED-F7799FAD2535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 Rules for method overriding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While overriding a method, we must follow the below list of rules.</a:t>
            </a:r>
          </a:p>
          <a:p>
            <a:r>
              <a:rPr lang="en-US" dirty="0"/>
              <a:t>Static methods can not be overridden.</a:t>
            </a:r>
          </a:p>
          <a:p>
            <a:r>
              <a:rPr lang="en-US" dirty="0"/>
              <a:t>Final methods can not be overridden.</a:t>
            </a:r>
          </a:p>
          <a:p>
            <a:r>
              <a:rPr lang="en-US" dirty="0"/>
              <a:t>Private methods can not be overridden.</a:t>
            </a:r>
          </a:p>
          <a:p>
            <a:r>
              <a:rPr lang="en-US" dirty="0"/>
              <a:t>Constructor can not be overridden.</a:t>
            </a:r>
          </a:p>
          <a:p>
            <a:r>
              <a:rPr lang="en-US" dirty="0"/>
              <a:t>An abstract method must be overridden.</a:t>
            </a:r>
          </a:p>
          <a:p>
            <a:r>
              <a:rPr lang="en-US" dirty="0"/>
              <a:t>Use super keyword to invoke overridden method from child class.</a:t>
            </a:r>
          </a:p>
          <a:p>
            <a:r>
              <a:rPr lang="en-US" dirty="0"/>
              <a:t>The return type of the overriding method must be same as the parent has it.</a:t>
            </a:r>
          </a:p>
          <a:p>
            <a:r>
              <a:rPr lang="en-US" dirty="0"/>
              <a:t>The access </a:t>
            </a:r>
            <a:r>
              <a:rPr lang="en-US" dirty="0" err="1"/>
              <a:t>specifier</a:t>
            </a:r>
            <a:r>
              <a:rPr lang="en-US" dirty="0"/>
              <a:t> of the overriding method can be changed, but the visibility must increase but not decrease. For example, a protected method in the parent class can be made public, but not private, in the child class.</a:t>
            </a:r>
          </a:p>
          <a:p>
            <a:r>
              <a:rPr lang="en-US" dirty="0"/>
              <a:t>If the overridden method does not throw an exception in the parent class, then the child class overriding method can only throw the unchecked exception, throwing a checked exception is not allowed.</a:t>
            </a:r>
          </a:p>
          <a:p>
            <a:r>
              <a:rPr lang="en-US" dirty="0"/>
              <a:t>If the parent class overridden method does throw an exception, then the child class overriding method can only throw the same, or subclass exception, or it may not throw any exception.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8 Rules for method overriding</a:t>
            </a:r>
            <a:br>
              <a:rPr lang="en-US" b="1" dirty="0"/>
            </a:br>
            <a:r>
              <a:rPr lang="en-US" b="1" dirty="0"/>
              <a:t>in </a:t>
            </a:r>
            <a:r>
              <a:rPr lang="en-US" dirty="0"/>
              <a:t>abstract class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 abstract class must be created with abstract keyword.</a:t>
            </a:r>
          </a:p>
          <a:p>
            <a:r>
              <a:rPr lang="en-US" dirty="0"/>
              <a:t>An abstract class can be created without any abstract method.</a:t>
            </a:r>
          </a:p>
          <a:p>
            <a:r>
              <a:rPr lang="en-US" dirty="0"/>
              <a:t>An abstract class may contain abstract methods and non-abstract methods.</a:t>
            </a:r>
          </a:p>
          <a:p>
            <a:r>
              <a:rPr lang="en-US" dirty="0"/>
              <a:t>An abstract class may contain final methods that can not be overridden.</a:t>
            </a:r>
          </a:p>
          <a:p>
            <a:r>
              <a:rPr lang="en-US" dirty="0"/>
              <a:t>An abstract class may contain static methods, but the abstract method can not be static.</a:t>
            </a:r>
          </a:p>
          <a:p>
            <a:r>
              <a:rPr lang="en-US" dirty="0"/>
              <a:t>An abstract class may have a constructor that gets executed when the child class object created.</a:t>
            </a:r>
          </a:p>
          <a:p>
            <a:r>
              <a:rPr lang="en-US" dirty="0"/>
              <a:t>An abstract method must be overridden by the child class, otherwise, it must be defined as an abstract class.</a:t>
            </a:r>
          </a:p>
          <a:p>
            <a:r>
              <a:rPr lang="en-US" dirty="0"/>
              <a:t>An abstract class can not be instantiated but can be referenced.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91E-A931-4274-A6BC-9C40356BF6AB}" type="datetime1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xmlns="" id="{904C2BB3-3CB7-4E4E-A8D8-340204A8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Abstraction or Data Hiding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xmlns="" id="{D7DE39B2-16F7-4753-A487-C4F7A8BA3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sz="2200">
                <a:solidFill>
                  <a:schemeClr val="tx2"/>
                </a:solidFill>
              </a:rPr>
              <a:t>It hides the detailed implementation of an object from user.</a:t>
            </a:r>
          </a:p>
          <a:p>
            <a:pPr lvl="1" eaLnBrk="1" hangingPunct="1"/>
            <a:endParaRPr lang="en-US" altLang="en-US" sz="2200">
              <a:solidFill>
                <a:schemeClr val="tx2"/>
              </a:solidFill>
            </a:endParaRPr>
          </a:p>
          <a:p>
            <a:pPr lvl="1" eaLnBrk="1" hangingPunct="1"/>
            <a:r>
              <a:rPr lang="en-US" altLang="en-US" sz="2200">
                <a:solidFill>
                  <a:schemeClr val="tx2"/>
                </a:solidFill>
              </a:rPr>
              <a:t>The process of </a:t>
            </a:r>
            <a:r>
              <a:rPr lang="en-US" altLang="en-US" sz="2400" b="1">
                <a:solidFill>
                  <a:schemeClr val="tx2"/>
                </a:solidFill>
              </a:rPr>
              <a:t>extracting  the essential information and hiding the irrelevant details</a:t>
            </a:r>
            <a:r>
              <a:rPr lang="en-US" altLang="en-US" b="1"/>
              <a:t> </a:t>
            </a:r>
            <a:r>
              <a:rPr lang="en-US" altLang="en-US" sz="2400"/>
              <a:t> </a:t>
            </a:r>
            <a:r>
              <a:rPr lang="en-US" altLang="en-US" sz="2000"/>
              <a:t>to avoid complexity.</a:t>
            </a:r>
            <a:endParaRPr lang="en-US" altLang="en-US" sz="2400"/>
          </a:p>
          <a:p>
            <a:pPr lvl="1" eaLnBrk="1" hangingPunct="1"/>
            <a:endParaRPr lang="en-US" altLang="en-US" sz="2400"/>
          </a:p>
          <a:p>
            <a:pPr lvl="1" eaLnBrk="1" hangingPunct="1"/>
            <a:r>
              <a:rPr lang="en-US" altLang="en-US" sz="2400"/>
              <a:t>Example: Money withdraw from ATM</a:t>
            </a:r>
          </a:p>
          <a:p>
            <a:endParaRPr lang="en-US" altLang="en-US"/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xmlns="" id="{A5D0079A-00B0-483D-B79F-14E8E0E354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436D12-5BBA-41D8-9900-9F67880AC6D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3838</Words>
  <Application>Microsoft Office PowerPoint</Application>
  <PresentationFormat>On-screen Show (4:3)</PresentationFormat>
  <Paragraphs>1207</Paragraphs>
  <Slides>174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6" baseType="lpstr">
      <vt:lpstr>Office Theme</vt:lpstr>
      <vt:lpstr>Microsoft Word 97 - 2003 Document</vt:lpstr>
      <vt:lpstr>Unit 3 Inheritance and Polymorphism </vt:lpstr>
      <vt:lpstr>PowerPoint Presentation</vt:lpstr>
      <vt:lpstr>PowerPoint Presentation</vt:lpstr>
      <vt:lpstr>Inheritance </vt:lpstr>
      <vt:lpstr>PowerPoint Presentation</vt:lpstr>
      <vt:lpstr>PowerPoint Presentation</vt:lpstr>
      <vt:lpstr>Inheritance</vt:lpstr>
      <vt:lpstr> “Person” is a generalization of  “Student”.   “Student” is a specialization of “Person”. </vt:lpstr>
      <vt:lpstr>PowerPoint Presentation</vt:lpstr>
      <vt:lpstr>PowerPoint Presentation</vt:lpstr>
      <vt:lpstr>Access specifiers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Single Inheritance  </vt:lpstr>
      <vt:lpstr>PowerPoint Presentation</vt:lpstr>
      <vt:lpstr>PowerPoint Presentation</vt:lpstr>
      <vt:lpstr>PowerPoint Presentation</vt:lpstr>
      <vt:lpstr>PowerPoint Presentation</vt:lpstr>
      <vt:lpstr>Multiple inheritance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Constructors in multiple inheritance</vt:lpstr>
      <vt:lpstr>PowerPoint Presentation</vt:lpstr>
      <vt:lpstr>Multilevel inheritance</vt:lpstr>
      <vt:lpstr>Multilevel inheritance</vt:lpstr>
      <vt:lpstr>PowerPoint Presentation</vt:lpstr>
      <vt:lpstr>Constructors in Multilevel inheritance</vt:lpstr>
      <vt:lpstr>PowerPoint Presentation</vt:lpstr>
      <vt:lpstr>Hierarchical inheritance</vt:lpstr>
      <vt:lpstr>Hierarchical inheritance</vt:lpstr>
      <vt:lpstr>Hybrid inheritance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Inheritance</vt:lpstr>
      <vt:lpstr>Inheritance</vt:lpstr>
      <vt:lpstr>Inheritance</vt:lpstr>
      <vt:lpstr>Inheritance</vt:lpstr>
      <vt:lpstr>Deriving Subclasses</vt:lpstr>
      <vt:lpstr>The protected Modifier</vt:lpstr>
      <vt:lpstr>The Constructors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Inheritance</vt:lpstr>
      <vt:lpstr>Overriding Methods</vt:lpstr>
      <vt:lpstr>Overriding</vt:lpstr>
      <vt:lpstr>Overloading vs. Overriding</vt:lpstr>
      <vt:lpstr>Class Hierarchies</vt:lpstr>
      <vt:lpstr>Class Hierarchies</vt:lpstr>
      <vt:lpstr>The Object Class</vt:lpstr>
      <vt:lpstr>The Object Class</vt:lpstr>
      <vt:lpstr>The Object Class</vt:lpstr>
      <vt:lpstr>The Object Class</vt:lpstr>
      <vt:lpstr>Abstract Classes</vt:lpstr>
      <vt:lpstr>Abstract Classes</vt:lpstr>
      <vt:lpstr>Abstract Classes</vt:lpstr>
      <vt:lpstr>  Inheritance &amp; Java implementation  </vt:lpstr>
      <vt:lpstr>Benefits of Inheritance</vt:lpstr>
      <vt:lpstr>Cost of Inheritance</vt:lpstr>
      <vt:lpstr>Polymorphism</vt:lpstr>
      <vt:lpstr>PowerPoint Presentation</vt:lpstr>
      <vt:lpstr>Case Study- Banking System</vt:lpstr>
      <vt:lpstr>Banking System- Loan Product UML</vt:lpstr>
      <vt:lpstr>10 Rules for method overriding</vt:lpstr>
      <vt:lpstr> 8 Rules for method overriding in abstract class  </vt:lpstr>
      <vt:lpstr>Data Abstraction or Data Hiding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 in 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Polymorphism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Overloading vs. Overriding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VI</dc:title>
  <dc:creator>Amit Bagate</dc:creator>
  <cp:lastModifiedBy>Admin</cp:lastModifiedBy>
  <cp:revision>85</cp:revision>
  <dcterms:created xsi:type="dcterms:W3CDTF">2020-06-21T15:37:45Z</dcterms:created>
  <dcterms:modified xsi:type="dcterms:W3CDTF">2023-08-01T15:02:04Z</dcterms:modified>
</cp:coreProperties>
</file>